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41"/>
  </p:notesMasterIdLst>
  <p:sldIdLst>
    <p:sldId id="256" r:id="rId2"/>
    <p:sldId id="280" r:id="rId3"/>
    <p:sldId id="281" r:id="rId4"/>
    <p:sldId id="282" r:id="rId5"/>
    <p:sldId id="283" r:id="rId6"/>
    <p:sldId id="284" r:id="rId7"/>
    <p:sldId id="285" r:id="rId8"/>
    <p:sldId id="289" r:id="rId9"/>
    <p:sldId id="288" r:id="rId10"/>
    <p:sldId id="290" r:id="rId11"/>
    <p:sldId id="286" r:id="rId12"/>
    <p:sldId id="287" r:id="rId13"/>
    <p:sldId id="291" r:id="rId14"/>
    <p:sldId id="292" r:id="rId15"/>
    <p:sldId id="293" r:id="rId16"/>
    <p:sldId id="294" r:id="rId17"/>
    <p:sldId id="295" r:id="rId18"/>
    <p:sldId id="296" r:id="rId19"/>
    <p:sldId id="298" r:id="rId20"/>
    <p:sldId id="319" r:id="rId21"/>
    <p:sldId id="301" r:id="rId22"/>
    <p:sldId id="302" r:id="rId23"/>
    <p:sldId id="303" r:id="rId24"/>
    <p:sldId id="304" r:id="rId25"/>
    <p:sldId id="305" r:id="rId26"/>
    <p:sldId id="306" r:id="rId27"/>
    <p:sldId id="307" r:id="rId28"/>
    <p:sldId id="308" r:id="rId29"/>
    <p:sldId id="309" r:id="rId30"/>
    <p:sldId id="310" r:id="rId31"/>
    <p:sldId id="311" r:id="rId32"/>
    <p:sldId id="312" r:id="rId33"/>
    <p:sldId id="313" r:id="rId34"/>
    <p:sldId id="314" r:id="rId35"/>
    <p:sldId id="315" r:id="rId36"/>
    <p:sldId id="316" r:id="rId37"/>
    <p:sldId id="317" r:id="rId38"/>
    <p:sldId id="318" r:id="rId39"/>
    <p:sldId id="279" r:id="rId4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5" autoAdjust="0"/>
    <p:restoredTop sz="94660"/>
  </p:normalViewPr>
  <p:slideViewPr>
    <p:cSldViewPr snapToGrid="0">
      <p:cViewPr varScale="1">
        <p:scale>
          <a:sx n="115" d="100"/>
          <a:sy n="115" d="100"/>
        </p:scale>
        <p:origin x="258"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4DC1E7-03CA-4FD5-97E2-FD6720D923AD}" type="datetimeFigureOut">
              <a:rPr lang="tr-TR" smtClean="0"/>
              <a:t>31.05.2019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9A332E-9E50-4D45-848D-C16DA131F460}" type="slidenum">
              <a:rPr lang="tr-TR" smtClean="0"/>
              <a:t>‹#›</a:t>
            </a:fld>
            <a:endParaRPr lang="tr-TR"/>
          </a:p>
        </p:txBody>
      </p:sp>
    </p:spTree>
    <p:extLst>
      <p:ext uri="{BB962C8B-B14F-4D97-AF65-F5344CB8AC3E}">
        <p14:creationId xmlns:p14="http://schemas.microsoft.com/office/powerpoint/2010/main" val="357082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C9A332E-9E50-4D45-848D-C16DA131F460}" type="slidenum">
              <a:rPr lang="tr-TR" smtClean="0"/>
              <a:t>1</a:t>
            </a:fld>
            <a:endParaRPr lang="tr-TR"/>
          </a:p>
        </p:txBody>
      </p:sp>
    </p:spTree>
    <p:extLst>
      <p:ext uri="{BB962C8B-B14F-4D97-AF65-F5344CB8AC3E}">
        <p14:creationId xmlns:p14="http://schemas.microsoft.com/office/powerpoint/2010/main" val="1634041409"/>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97BB1E62-F43E-4C3A-8945-F4DA9C14A058}" type="datetimeFigureOut">
              <a:rPr lang="tr-TR" smtClean="0"/>
              <a:t>31.05.2019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1101774-B431-4F14-B88C-4DE729FF7C33}" type="slidenum">
              <a:rPr lang="tr-TR" smtClean="0"/>
              <a:t>‹#›</a:t>
            </a:fld>
            <a:endParaRPr lang="tr-TR"/>
          </a:p>
        </p:txBody>
      </p:sp>
    </p:spTree>
    <p:extLst>
      <p:ext uri="{BB962C8B-B14F-4D97-AF65-F5344CB8AC3E}">
        <p14:creationId xmlns:p14="http://schemas.microsoft.com/office/powerpoint/2010/main" val="3955920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7BB1E62-F43E-4C3A-8945-F4DA9C14A058}" type="datetimeFigureOut">
              <a:rPr lang="tr-TR" smtClean="0"/>
              <a:t>31.05.2019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1101774-B431-4F14-B88C-4DE729FF7C33}" type="slidenum">
              <a:rPr lang="tr-TR" smtClean="0"/>
              <a:t>‹#›</a:t>
            </a:fld>
            <a:endParaRPr lang="tr-TR"/>
          </a:p>
        </p:txBody>
      </p:sp>
    </p:spTree>
    <p:extLst>
      <p:ext uri="{BB962C8B-B14F-4D97-AF65-F5344CB8AC3E}">
        <p14:creationId xmlns:p14="http://schemas.microsoft.com/office/powerpoint/2010/main" val="3463753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7BB1E62-F43E-4C3A-8945-F4DA9C14A058}" type="datetimeFigureOut">
              <a:rPr lang="tr-TR" smtClean="0"/>
              <a:t>31.05.2019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1101774-B431-4F14-B88C-4DE729FF7C33}" type="slidenum">
              <a:rPr lang="tr-TR" smtClean="0"/>
              <a:t>‹#›</a:t>
            </a:fld>
            <a:endParaRPr lang="tr-TR"/>
          </a:p>
        </p:txBody>
      </p:sp>
    </p:spTree>
    <p:extLst>
      <p:ext uri="{BB962C8B-B14F-4D97-AF65-F5344CB8AC3E}">
        <p14:creationId xmlns:p14="http://schemas.microsoft.com/office/powerpoint/2010/main" val="1106247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7BB1E62-F43E-4C3A-8945-F4DA9C14A058}" type="datetimeFigureOut">
              <a:rPr lang="tr-TR" smtClean="0"/>
              <a:t>31.05.2019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1101774-B431-4F14-B88C-4DE729FF7C33}" type="slidenum">
              <a:rPr lang="tr-TR" smtClean="0"/>
              <a:t>‹#›</a:t>
            </a:fld>
            <a:endParaRPr lang="tr-TR"/>
          </a:p>
        </p:txBody>
      </p:sp>
    </p:spTree>
    <p:extLst>
      <p:ext uri="{BB962C8B-B14F-4D97-AF65-F5344CB8AC3E}">
        <p14:creationId xmlns:p14="http://schemas.microsoft.com/office/powerpoint/2010/main" val="4132350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smtClean="0"/>
              <a:t>Asıl başlık stili için tıklatın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a:xfrm>
            <a:off x="8593667" y="6272784"/>
            <a:ext cx="2644309" cy="365125"/>
          </a:xfrm>
        </p:spPr>
        <p:txBody>
          <a:bodyPr/>
          <a:lstStyle/>
          <a:p>
            <a:fld id="{97BB1E62-F43E-4C3A-8945-F4DA9C14A058}" type="datetimeFigureOut">
              <a:rPr lang="tr-TR" smtClean="0"/>
              <a:t>31.05.2019</a:t>
            </a:fld>
            <a:endParaRPr lang="tr-TR"/>
          </a:p>
        </p:txBody>
      </p:sp>
      <p:sp>
        <p:nvSpPr>
          <p:cNvPr id="5" name="Footer Placeholder 4"/>
          <p:cNvSpPr>
            <a:spLocks noGrp="1"/>
          </p:cNvSpPr>
          <p:nvPr>
            <p:ph type="ftr" sz="quarter" idx="11"/>
          </p:nvPr>
        </p:nvSpPr>
        <p:spPr>
          <a:xfrm>
            <a:off x="2182708" y="6272784"/>
            <a:ext cx="6327648" cy="365125"/>
          </a:xfrm>
        </p:spPr>
        <p:txBody>
          <a:bodyPr/>
          <a:lstStyle/>
          <a:p>
            <a:endParaRPr lang="tr-TR"/>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1101774-B431-4F14-B88C-4DE729FF7C33}" type="slidenum">
              <a:rPr lang="tr-TR" smtClean="0"/>
              <a:t>‹#›</a:t>
            </a:fld>
            <a:endParaRPr lang="tr-TR"/>
          </a:p>
        </p:txBody>
      </p:sp>
    </p:spTree>
    <p:extLst>
      <p:ext uri="{BB962C8B-B14F-4D97-AF65-F5344CB8AC3E}">
        <p14:creationId xmlns:p14="http://schemas.microsoft.com/office/powerpoint/2010/main" val="1350095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7BB1E62-F43E-4C3A-8945-F4DA9C14A058}" type="datetimeFigureOut">
              <a:rPr lang="tr-TR" smtClean="0"/>
              <a:t>31.05.2019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1101774-B431-4F14-B88C-4DE729FF7C33}" type="slidenum">
              <a:rPr lang="tr-TR" smtClean="0"/>
              <a:t>‹#›</a:t>
            </a:fld>
            <a:endParaRPr lang="tr-TR"/>
          </a:p>
        </p:txBody>
      </p:sp>
    </p:spTree>
    <p:extLst>
      <p:ext uri="{BB962C8B-B14F-4D97-AF65-F5344CB8AC3E}">
        <p14:creationId xmlns:p14="http://schemas.microsoft.com/office/powerpoint/2010/main" val="32509464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7BB1E62-F43E-4C3A-8945-F4DA9C14A058}" type="datetimeFigureOut">
              <a:rPr lang="tr-TR" smtClean="0"/>
              <a:t>31.05.2019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1101774-B431-4F14-B88C-4DE729FF7C33}" type="slidenum">
              <a:rPr lang="tr-TR" smtClean="0"/>
              <a:t>‹#›</a:t>
            </a:fld>
            <a:endParaRPr lang="tr-TR"/>
          </a:p>
        </p:txBody>
      </p:sp>
    </p:spTree>
    <p:extLst>
      <p:ext uri="{BB962C8B-B14F-4D97-AF65-F5344CB8AC3E}">
        <p14:creationId xmlns:p14="http://schemas.microsoft.com/office/powerpoint/2010/main" val="4091095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97BB1E62-F43E-4C3A-8945-F4DA9C14A058}" type="datetimeFigureOut">
              <a:rPr lang="tr-TR" smtClean="0"/>
              <a:t>31.05.2019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41101774-B431-4F14-B88C-4DE729FF7C33}" type="slidenum">
              <a:rPr lang="tr-TR" smtClean="0"/>
              <a:t>‹#›</a:t>
            </a:fld>
            <a:endParaRPr lang="tr-TR"/>
          </a:p>
        </p:txBody>
      </p:sp>
    </p:spTree>
    <p:extLst>
      <p:ext uri="{BB962C8B-B14F-4D97-AF65-F5344CB8AC3E}">
        <p14:creationId xmlns:p14="http://schemas.microsoft.com/office/powerpoint/2010/main" val="2451132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BB1E62-F43E-4C3A-8945-F4DA9C14A058}" type="datetimeFigureOut">
              <a:rPr lang="tr-TR" smtClean="0"/>
              <a:t>31.05.2019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41101774-B431-4F14-B88C-4DE729FF7C33}" type="slidenum">
              <a:rPr lang="tr-TR" smtClean="0"/>
              <a:t>‹#›</a:t>
            </a:fld>
            <a:endParaRPr lang="tr-TR"/>
          </a:p>
        </p:txBody>
      </p:sp>
    </p:spTree>
    <p:extLst>
      <p:ext uri="{BB962C8B-B14F-4D97-AF65-F5344CB8AC3E}">
        <p14:creationId xmlns:p14="http://schemas.microsoft.com/office/powerpoint/2010/main" val="886605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smtClean="0"/>
              <a:t>Asıl başlık stili için tıklatın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7BB1E62-F43E-4C3A-8945-F4DA9C14A058}" type="datetimeFigureOut">
              <a:rPr lang="tr-TR" smtClean="0"/>
              <a:t>31.05.2019</a:t>
            </a:fld>
            <a:endParaRPr lang="tr-TR"/>
          </a:p>
        </p:txBody>
      </p:sp>
      <p:sp>
        <p:nvSpPr>
          <p:cNvPr id="6" name="Footer Placeholder 5"/>
          <p:cNvSpPr>
            <a:spLocks noGrp="1"/>
          </p:cNvSpPr>
          <p:nvPr>
            <p:ph type="ftr" sz="quarter" idx="11"/>
          </p:nvPr>
        </p:nvSpPr>
        <p:spPr/>
        <p:txBody>
          <a:bodyPr/>
          <a:lstStyle/>
          <a:p>
            <a:endParaRPr lang="tr-TR"/>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1101774-B431-4F14-B88C-4DE729FF7C33}" type="slidenum">
              <a:rPr lang="tr-TR" smtClean="0"/>
              <a:t>‹#›</a:t>
            </a:fld>
            <a:endParaRPr lang="tr-TR"/>
          </a:p>
        </p:txBody>
      </p:sp>
    </p:spTree>
    <p:extLst>
      <p:ext uri="{BB962C8B-B14F-4D97-AF65-F5344CB8AC3E}">
        <p14:creationId xmlns:p14="http://schemas.microsoft.com/office/powerpoint/2010/main" val="2253215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7BB1E62-F43E-4C3A-8945-F4DA9C14A058}" type="datetimeFigureOut">
              <a:rPr lang="tr-TR" smtClean="0"/>
              <a:t>31.05.2019</a:t>
            </a:fld>
            <a:endParaRPr lang="tr-TR"/>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1101774-B431-4F14-B88C-4DE729FF7C33}" type="slidenum">
              <a:rPr lang="tr-TR" smtClean="0"/>
              <a:t>‹#›</a:t>
            </a:fld>
            <a:endParaRPr lang="tr-TR"/>
          </a:p>
        </p:txBody>
      </p:sp>
    </p:spTree>
    <p:extLst>
      <p:ext uri="{BB962C8B-B14F-4D97-AF65-F5344CB8AC3E}">
        <p14:creationId xmlns:p14="http://schemas.microsoft.com/office/powerpoint/2010/main" val="4232562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97BB1E62-F43E-4C3A-8945-F4DA9C14A058}" type="datetimeFigureOut">
              <a:rPr lang="tr-TR" smtClean="0"/>
              <a:t>31.05.2019</a:t>
            </a:fld>
            <a:endParaRPr lang="tr-TR"/>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tr-TR"/>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1101774-B431-4F14-B88C-4DE729FF7C33}" type="slidenum">
              <a:rPr lang="tr-TR" smtClean="0"/>
              <a:t>‹#›</a:t>
            </a:fld>
            <a:endParaRPr lang="tr-TR"/>
          </a:p>
        </p:txBody>
      </p:sp>
    </p:spTree>
    <p:extLst>
      <p:ext uri="{BB962C8B-B14F-4D97-AF65-F5344CB8AC3E}">
        <p14:creationId xmlns:p14="http://schemas.microsoft.com/office/powerpoint/2010/main" val="126349000"/>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makrootomasyon.com.tr/wp-content/uploads/2015/09/6.png"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069847" y="2106157"/>
            <a:ext cx="9966960" cy="1821546"/>
          </a:xfrm>
        </p:spPr>
        <p:txBody>
          <a:bodyPr/>
          <a:lstStyle/>
          <a:p>
            <a:r>
              <a:rPr lang="tr-TR" sz="8500" dirty="0" smtClean="0"/>
              <a:t>Lisans Tezi sunumu</a:t>
            </a:r>
            <a:br>
              <a:rPr lang="tr-TR" sz="8500" dirty="0" smtClean="0"/>
            </a:br>
            <a:r>
              <a:rPr lang="tr-TR" sz="3200" b="1" dirty="0"/>
              <a:t>RFID TEKNOLOJİSİ KULLANILARAK OLUŞTURULMUŞ WEB SERVER TABANLI SOLENOID KAPI KİLİDİ PROJESİ</a:t>
            </a:r>
          </a:p>
        </p:txBody>
      </p:sp>
      <p:sp>
        <p:nvSpPr>
          <p:cNvPr id="3" name="Alt Başlık 2"/>
          <p:cNvSpPr>
            <a:spLocks noGrp="1"/>
          </p:cNvSpPr>
          <p:nvPr>
            <p:ph type="subTitle" idx="1"/>
          </p:nvPr>
        </p:nvSpPr>
        <p:spPr>
          <a:xfrm>
            <a:off x="1069847" y="4389119"/>
            <a:ext cx="10127397" cy="2028305"/>
          </a:xfrm>
        </p:spPr>
        <p:txBody>
          <a:bodyPr>
            <a:normAutofit fontScale="77500" lnSpcReduction="20000"/>
          </a:bodyPr>
          <a:lstStyle/>
          <a:p>
            <a:endParaRPr lang="tr-TR" dirty="0" smtClean="0"/>
          </a:p>
          <a:p>
            <a:pPr algn="ctr"/>
            <a:r>
              <a:rPr lang="tr-TR" dirty="0" smtClean="0"/>
              <a:t>Yazılım Mühendisliği Anabilim Dalı</a:t>
            </a:r>
          </a:p>
          <a:p>
            <a:pPr algn="ctr"/>
            <a:r>
              <a:rPr lang="tr-TR" i="1" dirty="0"/>
              <a:t>Tez Danışmanı </a:t>
            </a:r>
          </a:p>
          <a:p>
            <a:pPr algn="ctr"/>
            <a:r>
              <a:rPr lang="tr-TR" i="1" dirty="0"/>
              <a:t>Arş Gör. M. Emre ÇOLAK</a:t>
            </a:r>
          </a:p>
          <a:p>
            <a:pPr algn="ctr"/>
            <a:r>
              <a:rPr lang="tr-TR" dirty="0" smtClean="0"/>
              <a:t>---------------------------------</a:t>
            </a:r>
          </a:p>
          <a:p>
            <a:pPr algn="ctr"/>
            <a:r>
              <a:rPr lang="tr-TR" i="1" dirty="0" smtClean="0"/>
              <a:t>Kübra Elif TOZKOPARAN</a:t>
            </a:r>
          </a:p>
        </p:txBody>
      </p:sp>
      <p:pic>
        <p:nvPicPr>
          <p:cNvPr id="4" name="Resim 3"/>
          <p:cNvPicPr>
            <a:picLocks noChangeAspect="1"/>
          </p:cNvPicPr>
          <p:nvPr/>
        </p:nvPicPr>
        <p:blipFill>
          <a:blip r:embed="rId3"/>
          <a:stretch>
            <a:fillRect/>
          </a:stretch>
        </p:blipFill>
        <p:spPr>
          <a:xfrm>
            <a:off x="10585159" y="108065"/>
            <a:ext cx="1451936" cy="1207287"/>
          </a:xfrm>
          <a:prstGeom prst="rect">
            <a:avLst/>
          </a:prstGeom>
        </p:spPr>
      </p:pic>
    </p:spTree>
    <p:extLst>
      <p:ext uri="{BB962C8B-B14F-4D97-AF65-F5344CB8AC3E}">
        <p14:creationId xmlns:p14="http://schemas.microsoft.com/office/powerpoint/2010/main" val="24436345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descr="spi"/>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318437" y="811705"/>
            <a:ext cx="9590567" cy="5312647"/>
          </a:xfrm>
          <a:prstGeom prst="rect">
            <a:avLst/>
          </a:prstGeom>
          <a:noFill/>
          <a:ln>
            <a:noFill/>
          </a:ln>
        </p:spPr>
      </p:pic>
    </p:spTree>
    <p:extLst>
      <p:ext uri="{BB962C8B-B14F-4D97-AF65-F5344CB8AC3E}">
        <p14:creationId xmlns:p14="http://schemas.microsoft.com/office/powerpoint/2010/main" val="25179454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Neden proje bu şekilde kodlandı?</a:t>
            </a:r>
            <a:endParaRPr lang="tr-TR" dirty="0"/>
          </a:p>
        </p:txBody>
      </p:sp>
      <p:sp>
        <p:nvSpPr>
          <p:cNvPr id="3" name="İçerik Yer Tutucusu 2"/>
          <p:cNvSpPr>
            <a:spLocks noGrp="1"/>
          </p:cNvSpPr>
          <p:nvPr>
            <p:ph idx="1"/>
          </p:nvPr>
        </p:nvSpPr>
        <p:spPr/>
        <p:txBody>
          <a:bodyPr>
            <a:normAutofit lnSpcReduction="10000"/>
          </a:bodyPr>
          <a:lstStyle/>
          <a:p>
            <a:r>
              <a:rPr lang="tr-TR" dirty="0"/>
              <a:t>RFID teknolojisi ile bu projede, yetkili ve yetkisiz kişiler hakkında bilgi sağlayan güvenli kontrol noktası oluşturma ve web sunucusuyla takip edilebilen bir sistem tasarlanmıştır. </a:t>
            </a:r>
            <a:endParaRPr lang="tr-TR" dirty="0" smtClean="0"/>
          </a:p>
          <a:p>
            <a:r>
              <a:rPr lang="tr-TR" dirty="0" smtClean="0"/>
              <a:t>Hâlihazırda </a:t>
            </a:r>
            <a:r>
              <a:rPr lang="tr-TR" dirty="0"/>
              <a:t>kullanılan birçok güvenli geçiş sistemi kullanılmaktadır.  Kullanılan birçok teknolojinin eksikliği </a:t>
            </a:r>
            <a:r>
              <a:rPr lang="tr-TR" u="sng" dirty="0"/>
              <a:t>sunucuda veya kayıt bilgilerinin saklanabileceği herhangi bir ortamdaki var olan bilgileri kullanması </a:t>
            </a:r>
            <a:r>
              <a:rPr lang="tr-TR" dirty="0"/>
              <a:t>ve </a:t>
            </a:r>
            <a:r>
              <a:rPr lang="tr-TR" u="sng" dirty="0"/>
              <a:t>anlık kart bilgilerinin bir otomasyon sistemi vs. kullanılarak eklenmiş </a:t>
            </a:r>
            <a:r>
              <a:rPr lang="tr-TR" dirty="0"/>
              <a:t>olmasıdır. </a:t>
            </a:r>
            <a:r>
              <a:rPr lang="tr-TR" dirty="0" smtClean="0"/>
              <a:t>Kullanılan </a:t>
            </a:r>
            <a:r>
              <a:rPr lang="tr-TR" dirty="0"/>
              <a:t>bu teknolojilerin güvenli geçiş konusunda yetersiz kalmakta ve sistemlerin birçok zaafı bulunmaktadır. </a:t>
            </a:r>
            <a:endParaRPr lang="tr-TR" dirty="0" smtClean="0"/>
          </a:p>
          <a:p>
            <a:r>
              <a:rPr lang="tr-TR" dirty="0" smtClean="0"/>
              <a:t>Bu </a:t>
            </a:r>
            <a:r>
              <a:rPr lang="tr-TR" dirty="0"/>
              <a:t>sistemin yenilikçi yönü herhangi bir </a:t>
            </a:r>
            <a:r>
              <a:rPr lang="tr-TR" u="sng" dirty="0"/>
              <a:t>sunucu da kayıtlı-  var olan bilgiler kullanılmadan </a:t>
            </a:r>
            <a:r>
              <a:rPr lang="tr-TR" u="sng" dirty="0" err="1"/>
              <a:t>master</a:t>
            </a:r>
            <a:r>
              <a:rPr lang="tr-TR" u="sng" dirty="0"/>
              <a:t> kartın yetkilendirme özelliğiyle</a:t>
            </a:r>
            <a:r>
              <a:rPr lang="tr-TR" dirty="0"/>
              <a:t> güvenli kontrol noktası oluşturmasıdır. Sunucu da sadece kart bilgisi ve tarih- zaman bilgisi yer almaktadır</a:t>
            </a:r>
            <a:r>
              <a:rPr lang="tr-TR" u="sng" dirty="0"/>
              <a:t>. </a:t>
            </a:r>
            <a:endParaRPr lang="tr-TR" u="sng" dirty="0" smtClean="0"/>
          </a:p>
          <a:p>
            <a:r>
              <a:rPr lang="tr-TR" u="sng" dirty="0" smtClean="0"/>
              <a:t>Sistem </a:t>
            </a:r>
            <a:r>
              <a:rPr lang="tr-TR" u="sng" dirty="0"/>
              <a:t>sunucuyu </a:t>
            </a:r>
            <a:r>
              <a:rPr lang="tr-TR" u="sng" dirty="0" err="1"/>
              <a:t>solenoidi</a:t>
            </a:r>
            <a:r>
              <a:rPr lang="tr-TR" u="sng" dirty="0"/>
              <a:t> çalıştırmak için kullanmadığından </a:t>
            </a:r>
            <a:r>
              <a:rPr lang="tr-TR" dirty="0"/>
              <a:t>ortaya çıkabilecek birçok zaafın önüne geçilmesi hedeflenmiştir. </a:t>
            </a:r>
          </a:p>
          <a:p>
            <a:endParaRPr lang="tr-TR" dirty="0"/>
          </a:p>
        </p:txBody>
      </p:sp>
    </p:spTree>
    <p:extLst>
      <p:ext uri="{BB962C8B-B14F-4D97-AF65-F5344CB8AC3E}">
        <p14:creationId xmlns:p14="http://schemas.microsoft.com/office/powerpoint/2010/main" val="16100317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Kullanılan Materyaller</a:t>
            </a:r>
            <a:endParaRPr lang="tr-TR" dirty="0"/>
          </a:p>
        </p:txBody>
      </p:sp>
      <p:sp>
        <p:nvSpPr>
          <p:cNvPr id="3" name="İçerik Yer Tutucusu 2"/>
          <p:cNvSpPr>
            <a:spLocks noGrp="1"/>
          </p:cNvSpPr>
          <p:nvPr>
            <p:ph idx="1"/>
          </p:nvPr>
        </p:nvSpPr>
        <p:spPr>
          <a:xfrm>
            <a:off x="1069848" y="2334060"/>
            <a:ext cx="10058400" cy="4050792"/>
          </a:xfrm>
        </p:spPr>
        <p:txBody>
          <a:bodyPr/>
          <a:lstStyle/>
          <a:p>
            <a:r>
              <a:rPr lang="tr-TR" dirty="0" smtClean="0"/>
              <a:t>W5100 Ethernet </a:t>
            </a:r>
            <a:r>
              <a:rPr lang="tr-TR" dirty="0" err="1" smtClean="0"/>
              <a:t>Shield</a:t>
            </a:r>
            <a:endParaRPr lang="tr-TR" dirty="0" smtClean="0"/>
          </a:p>
          <a:p>
            <a:r>
              <a:rPr lang="tr-TR" dirty="0" err="1" smtClean="0"/>
              <a:t>Arduino</a:t>
            </a:r>
            <a:r>
              <a:rPr lang="tr-TR" dirty="0" smtClean="0"/>
              <a:t> </a:t>
            </a:r>
            <a:r>
              <a:rPr lang="tr-TR" dirty="0" err="1" smtClean="0"/>
              <a:t>Uno</a:t>
            </a:r>
            <a:endParaRPr lang="tr-TR" dirty="0" smtClean="0"/>
          </a:p>
          <a:p>
            <a:r>
              <a:rPr lang="tr-TR" dirty="0" smtClean="0"/>
              <a:t>L9110 Çift Motor Sürücü Kartı</a:t>
            </a:r>
          </a:p>
          <a:p>
            <a:r>
              <a:rPr lang="tr-TR" dirty="0" err="1" smtClean="0"/>
              <a:t>Cabinet</a:t>
            </a:r>
            <a:r>
              <a:rPr lang="tr-TR" dirty="0" smtClean="0"/>
              <a:t> </a:t>
            </a:r>
            <a:r>
              <a:rPr lang="tr-TR" dirty="0" err="1" smtClean="0"/>
              <a:t>Elektric</a:t>
            </a:r>
            <a:r>
              <a:rPr lang="tr-TR" dirty="0" smtClean="0"/>
              <a:t> </a:t>
            </a:r>
            <a:r>
              <a:rPr lang="tr-TR" dirty="0" err="1"/>
              <a:t>D</a:t>
            </a:r>
            <a:r>
              <a:rPr lang="tr-TR" dirty="0" err="1" smtClean="0"/>
              <a:t>oor</a:t>
            </a:r>
            <a:r>
              <a:rPr lang="tr-TR" dirty="0" smtClean="0"/>
              <a:t> </a:t>
            </a:r>
            <a:r>
              <a:rPr lang="tr-TR" dirty="0" err="1"/>
              <a:t>L</a:t>
            </a:r>
            <a:r>
              <a:rPr lang="tr-TR" dirty="0" err="1" smtClean="0"/>
              <a:t>ock</a:t>
            </a:r>
            <a:r>
              <a:rPr lang="tr-TR" dirty="0" smtClean="0"/>
              <a:t> </a:t>
            </a:r>
            <a:r>
              <a:rPr lang="tr-TR" dirty="0"/>
              <a:t>A</a:t>
            </a:r>
            <a:r>
              <a:rPr lang="tr-TR" dirty="0" smtClean="0"/>
              <a:t>ssembly </a:t>
            </a:r>
            <a:r>
              <a:rPr lang="tr-TR" dirty="0" err="1" smtClean="0"/>
              <a:t>Solenoid</a:t>
            </a:r>
            <a:endParaRPr lang="tr-TR" dirty="0" smtClean="0"/>
          </a:p>
          <a:p>
            <a:r>
              <a:rPr lang="tr-TR" dirty="0" err="1" smtClean="0"/>
              <a:t>Passive</a:t>
            </a:r>
            <a:r>
              <a:rPr lang="tr-TR" dirty="0" smtClean="0"/>
              <a:t> </a:t>
            </a:r>
            <a:r>
              <a:rPr lang="tr-TR" dirty="0" err="1" smtClean="0"/>
              <a:t>Buzzer</a:t>
            </a:r>
            <a:r>
              <a:rPr lang="tr-TR" dirty="0" smtClean="0"/>
              <a:t> Modül</a:t>
            </a:r>
          </a:p>
          <a:p>
            <a:r>
              <a:rPr lang="tr-TR" dirty="0" smtClean="0"/>
              <a:t>RC522 RFID NFC</a:t>
            </a:r>
          </a:p>
          <a:p>
            <a:r>
              <a:rPr lang="tr-TR" dirty="0" smtClean="0"/>
              <a:t>Diğer Malzemeler: </a:t>
            </a:r>
            <a:r>
              <a:rPr lang="tr-TR" dirty="0" err="1" smtClean="0"/>
              <a:t>Breadboard</a:t>
            </a:r>
            <a:r>
              <a:rPr lang="tr-TR" dirty="0" smtClean="0"/>
              <a:t>, </a:t>
            </a:r>
            <a:r>
              <a:rPr lang="tr-TR" dirty="0" smtClean="0"/>
              <a:t>LED, </a:t>
            </a:r>
            <a:r>
              <a:rPr lang="tr-TR" dirty="0" err="1" smtClean="0"/>
              <a:t>jumper</a:t>
            </a:r>
            <a:r>
              <a:rPr lang="tr-TR" dirty="0" smtClean="0"/>
              <a:t> </a:t>
            </a:r>
            <a:r>
              <a:rPr lang="tr-TR" dirty="0" smtClean="0"/>
              <a:t>kablo, 12V DC </a:t>
            </a:r>
            <a:r>
              <a:rPr lang="tr-TR" dirty="0" err="1" smtClean="0"/>
              <a:t>power</a:t>
            </a:r>
            <a:r>
              <a:rPr lang="tr-TR" dirty="0" smtClean="0"/>
              <a:t> </a:t>
            </a:r>
            <a:r>
              <a:rPr lang="tr-TR" dirty="0" err="1" smtClean="0"/>
              <a:t>supply</a:t>
            </a:r>
            <a:r>
              <a:rPr lang="tr-TR" dirty="0" smtClean="0"/>
              <a:t>/</a:t>
            </a:r>
            <a:r>
              <a:rPr lang="tr-TR" dirty="0" err="1" smtClean="0"/>
              <a:t>Adapter</a:t>
            </a:r>
            <a:r>
              <a:rPr lang="tr-TR" dirty="0" smtClean="0"/>
              <a:t>, Ethernet Kablosu(Cat5 veya </a:t>
            </a:r>
            <a:r>
              <a:rPr lang="tr-TR" dirty="0" err="1" smtClean="0"/>
              <a:t>Cat</a:t>
            </a:r>
            <a:r>
              <a:rPr lang="tr-TR" dirty="0" smtClean="0"/>
              <a:t> 6), RFID </a:t>
            </a:r>
            <a:r>
              <a:rPr lang="tr-TR" dirty="0" err="1" smtClean="0"/>
              <a:t>Tags</a:t>
            </a:r>
            <a:endParaRPr lang="tr-TR" dirty="0" smtClean="0"/>
          </a:p>
          <a:p>
            <a:pPr marL="0" indent="0">
              <a:buNone/>
            </a:pPr>
            <a:r>
              <a:rPr lang="tr-TR" dirty="0" smtClean="0"/>
              <a:t>					</a:t>
            </a:r>
            <a:endParaRPr lang="tr-TR" dirty="0"/>
          </a:p>
        </p:txBody>
      </p:sp>
    </p:spTree>
    <p:extLst>
      <p:ext uri="{BB962C8B-B14F-4D97-AF65-F5344CB8AC3E}">
        <p14:creationId xmlns:p14="http://schemas.microsoft.com/office/powerpoint/2010/main" val="32577736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W5100 Ethernet </a:t>
            </a:r>
            <a:r>
              <a:rPr lang="tr-TR" dirty="0" err="1"/>
              <a:t>shield</a:t>
            </a:r>
            <a:endParaRPr lang="tr-TR" dirty="0"/>
          </a:p>
        </p:txBody>
      </p:sp>
      <p:sp>
        <p:nvSpPr>
          <p:cNvPr id="6" name="İçerik Yer Tutucusu 5"/>
          <p:cNvSpPr>
            <a:spLocks noGrp="1"/>
          </p:cNvSpPr>
          <p:nvPr>
            <p:ph sz="quarter" idx="4"/>
          </p:nvPr>
        </p:nvSpPr>
        <p:spPr>
          <a:xfrm>
            <a:off x="6364224" y="2339163"/>
            <a:ext cx="4754880" cy="3695877"/>
          </a:xfrm>
        </p:spPr>
        <p:txBody>
          <a:bodyPr/>
          <a:lstStyle/>
          <a:p>
            <a:r>
              <a:rPr lang="tr-TR" dirty="0"/>
              <a:t>Ethernet modülü, </a:t>
            </a:r>
            <a:r>
              <a:rPr lang="tr-TR" u="sng" dirty="0" err="1"/>
              <a:t>Arduino'yu</a:t>
            </a:r>
            <a:r>
              <a:rPr lang="tr-TR" u="sng" dirty="0"/>
              <a:t> kablolu internet ağına bağlamak için kullanılan bir karttır</a:t>
            </a:r>
            <a:r>
              <a:rPr lang="tr-TR" dirty="0"/>
              <a:t>. Kart üzerinde </a:t>
            </a:r>
            <a:r>
              <a:rPr lang="tr-TR" dirty="0" err="1"/>
              <a:t>Wiznet</a:t>
            </a:r>
            <a:r>
              <a:rPr lang="tr-TR" dirty="0"/>
              <a:t> W5100 entegresi bulunmaktadır. Ethernet modülü hem TCP hem de UDP ile uyumludur. </a:t>
            </a:r>
            <a:endParaRPr lang="tr-TR" dirty="0" smtClean="0"/>
          </a:p>
          <a:p>
            <a:r>
              <a:rPr lang="tr-TR" dirty="0" smtClean="0"/>
              <a:t>Yeni </a:t>
            </a:r>
            <a:r>
              <a:rPr lang="tr-TR" dirty="0"/>
              <a:t>üretilen </a:t>
            </a:r>
            <a:r>
              <a:rPr lang="tr-TR" dirty="0" err="1"/>
              <a:t>ethernet</a:t>
            </a:r>
            <a:r>
              <a:rPr lang="tr-TR" dirty="0"/>
              <a:t> modüllerinde, internete bağlanma özelliğinin yanında </a:t>
            </a:r>
            <a:r>
              <a:rPr lang="tr-TR" u="sng" dirty="0"/>
              <a:t>SD kart</a:t>
            </a:r>
            <a:r>
              <a:rPr lang="tr-TR" dirty="0"/>
              <a:t> kullanabilme özelliği de bulunur.</a:t>
            </a:r>
          </a:p>
          <a:p>
            <a:endParaRPr lang="tr-TR" dirty="0"/>
          </a:p>
        </p:txBody>
      </p:sp>
      <p:pic>
        <p:nvPicPr>
          <p:cNvPr id="9" name="Picture 2" descr="A"/>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1173003" y="2338388"/>
            <a:ext cx="4548507" cy="369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82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NEDEN SOLENOID KİLİT?</a:t>
            </a:r>
            <a:endParaRPr lang="tr-TR" dirty="0"/>
          </a:p>
        </p:txBody>
      </p:sp>
      <p:sp>
        <p:nvSpPr>
          <p:cNvPr id="3" name="İçerik Yer Tutucusu 2"/>
          <p:cNvSpPr>
            <a:spLocks noGrp="1"/>
          </p:cNvSpPr>
          <p:nvPr>
            <p:ph idx="1"/>
          </p:nvPr>
        </p:nvSpPr>
        <p:spPr/>
        <p:txBody>
          <a:bodyPr>
            <a:normAutofit fontScale="77500" lnSpcReduction="20000"/>
          </a:bodyPr>
          <a:lstStyle/>
          <a:p>
            <a:r>
              <a:rPr lang="tr-TR" dirty="0"/>
              <a:t>Elektromanyetik kilit sistemleri en basit şekliyle adından da anlaşılacağı gibi </a:t>
            </a:r>
            <a:r>
              <a:rPr lang="tr-TR" u="sng" dirty="0"/>
              <a:t>elektrik ile çalışan bir mıknatıs sistemidir.</a:t>
            </a:r>
            <a:r>
              <a:rPr lang="tr-TR" dirty="0"/>
              <a:t> Bu sistemlerde kilit sisteminin yani mıknatısın devreye girmesi için bir elektriğe ihtiyaç duyulur. Sisteme elektrik geldiği anda sistem üzerinde bulunan plakalar bir mıknatıs görevi görmeye başlar ve karşılık kısmında bulunan metali yüksek çekim gücüyle tutar.</a:t>
            </a:r>
          </a:p>
          <a:p>
            <a:r>
              <a:rPr lang="tr-TR" dirty="0"/>
              <a:t>İstisnalar hariç elektromanyetik kilit sistemleri (mıknatıs kilit) 12V ve 24V ile çalışır. </a:t>
            </a:r>
          </a:p>
          <a:p>
            <a:r>
              <a:rPr lang="tr-TR" dirty="0"/>
              <a:t>Elektromanyetik kilit sistemleri çalışma mantığı gereği ilk olarak acil çıkış kapılarında kullanılmaya başlanmıştır. Sebebi ise kullanılan yapılarda ortaya çıkan herhangi bir afet durumunda ( yangın , deprem gibi ) bina sisteminin elektriği kesmesi ve böylelikle acil çıkış kapılarının otomatik olarak açık konuma geçmesidir. Sistem normal zamanda çalışacağı için acil çıkış kapıları kilitli olacak gereksiz kullanımların önüne geçilecektir. Bu sistemde elektrik kesildikten sonra mıknatısın karşılığını tutmaya devam etmesi yani açık duruma geçmemesi imkansızdır.</a:t>
            </a:r>
          </a:p>
          <a:p>
            <a:r>
              <a:rPr lang="tr-TR" dirty="0"/>
              <a:t>Günümüzde elektromanyetik kilit sistemleri acil çıkış kapılarının yanı sıra bina giriş kapıları, ofis kapıları ve hastane kapıları gibi güvenlik gerektiren tüm kapılarda kullanılmaktadır.</a:t>
            </a:r>
          </a:p>
          <a:p>
            <a:r>
              <a:rPr lang="tr-TR" dirty="0"/>
              <a:t>Bu kilit sistemleri uzaktan kumanda, kart okuyucular, şifreli geçiş üniteleri, butonlar ve hareket </a:t>
            </a:r>
            <a:r>
              <a:rPr lang="tr-TR" dirty="0" err="1"/>
              <a:t>sensörleri</a:t>
            </a:r>
            <a:r>
              <a:rPr lang="tr-TR" dirty="0"/>
              <a:t> gibi birçok cihaz ile kontrol edilebilmektedir</a:t>
            </a:r>
            <a:r>
              <a:rPr lang="tr-TR" dirty="0" smtClean="0"/>
              <a:t>.</a:t>
            </a:r>
          </a:p>
          <a:p>
            <a:r>
              <a:rPr lang="tr-TR" dirty="0"/>
              <a:t>Tasarlanan sistemde kontrol noktasına kart okuyucu yerleştirilip, kilit sistemi olarak da elektromanyetik kilit kullanılmaktadır. </a:t>
            </a:r>
          </a:p>
          <a:p>
            <a:endParaRPr lang="tr-TR" dirty="0"/>
          </a:p>
        </p:txBody>
      </p:sp>
    </p:spTree>
    <p:extLst>
      <p:ext uri="{BB962C8B-B14F-4D97-AF65-F5344CB8AC3E}">
        <p14:creationId xmlns:p14="http://schemas.microsoft.com/office/powerpoint/2010/main" val="31945157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Araştırma bulguları</a:t>
            </a:r>
            <a:endParaRPr lang="tr-TR" dirty="0"/>
          </a:p>
        </p:txBody>
      </p:sp>
      <p:sp>
        <p:nvSpPr>
          <p:cNvPr id="3" name="İçerik Yer Tutucusu 2"/>
          <p:cNvSpPr>
            <a:spLocks noGrp="1"/>
          </p:cNvSpPr>
          <p:nvPr>
            <p:ph idx="1"/>
          </p:nvPr>
        </p:nvSpPr>
        <p:spPr/>
        <p:txBody>
          <a:bodyPr/>
          <a:lstStyle/>
          <a:p>
            <a:r>
              <a:rPr lang="tr-TR" dirty="0"/>
              <a:t>Bu çalışma, ana hatlarıyla </a:t>
            </a:r>
            <a:r>
              <a:rPr lang="tr-TR" u="sng" dirty="0"/>
              <a:t>yazılım ve donanım</a:t>
            </a:r>
            <a:r>
              <a:rPr lang="tr-TR" dirty="0"/>
              <a:t> olmak üzere iki temel </a:t>
            </a:r>
            <a:r>
              <a:rPr lang="tr-TR" dirty="0" smtClean="0"/>
              <a:t>kısma </a:t>
            </a:r>
            <a:r>
              <a:rPr lang="tr-TR" dirty="0"/>
              <a:t>ayrılmaktadır. </a:t>
            </a:r>
            <a:endParaRPr lang="tr-TR" dirty="0" smtClean="0"/>
          </a:p>
          <a:p>
            <a:r>
              <a:rPr lang="tr-TR" dirty="0" smtClean="0"/>
              <a:t>Donanım </a:t>
            </a:r>
            <a:r>
              <a:rPr lang="tr-TR" dirty="0"/>
              <a:t>kısmı, </a:t>
            </a:r>
            <a:r>
              <a:rPr lang="tr-TR" u="sng" dirty="0"/>
              <a:t>oluşturulan elektronik modülleri ve bunlar arasındaki kurulan fiziksel bağı</a:t>
            </a:r>
            <a:r>
              <a:rPr lang="tr-TR" dirty="0"/>
              <a:t> ifade etmektedir. </a:t>
            </a:r>
            <a:endParaRPr lang="tr-TR" dirty="0" smtClean="0"/>
          </a:p>
          <a:p>
            <a:r>
              <a:rPr lang="tr-TR" dirty="0" smtClean="0"/>
              <a:t>Yazılım </a:t>
            </a:r>
            <a:r>
              <a:rPr lang="tr-TR" dirty="0"/>
              <a:t>kısmı ise, </a:t>
            </a:r>
            <a:r>
              <a:rPr lang="tr-TR" u="sng" dirty="0"/>
              <a:t>elektronik modüllerin içerisindeki yazılımı, bu modüllerin kontrolü için gerekli web sayfalarını ve sunucu bilgisayarı yazılımlarını </a:t>
            </a:r>
            <a:r>
              <a:rPr lang="tr-TR" dirty="0"/>
              <a:t>ifade etmektedir.</a:t>
            </a:r>
          </a:p>
        </p:txBody>
      </p:sp>
    </p:spTree>
    <p:extLst>
      <p:ext uri="{BB962C8B-B14F-4D97-AF65-F5344CB8AC3E}">
        <p14:creationId xmlns:p14="http://schemas.microsoft.com/office/powerpoint/2010/main" val="26044690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GERÇEKLEŞTİRİLEN ÇALIŞMANIN TEMEL ŞEMASI</a:t>
            </a:r>
            <a:endParaRPr lang="tr-TR" dirty="0"/>
          </a:p>
        </p:txBody>
      </p:sp>
      <p:pic>
        <p:nvPicPr>
          <p:cNvPr id="3074" name="Picture 2" descr="Proj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4125" y="1960972"/>
            <a:ext cx="8539665" cy="4494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22943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TÜM BİLEŞENLER</a:t>
            </a:r>
            <a:endParaRPr lang="tr-TR" dirty="0"/>
          </a:p>
        </p:txBody>
      </p:sp>
      <p:pic>
        <p:nvPicPr>
          <p:cNvPr id="4098" name="Picture 2" descr="WhatsApp Image 2019-05-30 at 1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7698" y="1869531"/>
            <a:ext cx="4967837" cy="460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p:cNvSpPr/>
          <p:nvPr/>
        </p:nvSpPr>
        <p:spPr>
          <a:xfrm>
            <a:off x="634942" y="3067048"/>
            <a:ext cx="1759124" cy="1521577"/>
          </a:xfrm>
          <a:prstGeom prst="ellipse">
            <a:avLst/>
          </a:prstGeom>
          <a:noFill/>
        </p:spPr>
        <p:style>
          <a:lnRef idx="2">
            <a:schemeClr val="accent2"/>
          </a:lnRef>
          <a:fillRef idx="1">
            <a:schemeClr val="lt1"/>
          </a:fillRef>
          <a:effectRef idx="0">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tr-TR"/>
          </a:p>
        </p:txBody>
      </p:sp>
      <p:sp>
        <p:nvSpPr>
          <p:cNvPr id="6" name="Oval 5"/>
          <p:cNvSpPr/>
          <p:nvPr/>
        </p:nvSpPr>
        <p:spPr>
          <a:xfrm>
            <a:off x="2027669" y="5523655"/>
            <a:ext cx="1031413" cy="89973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tr-TR"/>
          </a:p>
        </p:txBody>
      </p:sp>
      <p:pic>
        <p:nvPicPr>
          <p:cNvPr id="7" name="Resim 6" descr="C:\Users\KET\AppData\Local\Microsoft\Windows\INetCache\Content.Word\WhatsApp Image 2019-05-30 at 13.28.29.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1869531"/>
            <a:ext cx="5494863" cy="4553861"/>
          </a:xfrm>
          <a:prstGeom prst="rect">
            <a:avLst/>
          </a:prstGeom>
          <a:noFill/>
          <a:ln>
            <a:noFill/>
          </a:ln>
        </p:spPr>
      </p:pic>
      <p:sp>
        <p:nvSpPr>
          <p:cNvPr id="8" name="Oval 7"/>
          <p:cNvSpPr/>
          <p:nvPr/>
        </p:nvSpPr>
        <p:spPr>
          <a:xfrm>
            <a:off x="8127711" y="2767790"/>
            <a:ext cx="916536" cy="59851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tr-TR"/>
          </a:p>
        </p:txBody>
      </p:sp>
      <p:sp>
        <p:nvSpPr>
          <p:cNvPr id="10" name="Oval 9"/>
          <p:cNvSpPr/>
          <p:nvPr/>
        </p:nvSpPr>
        <p:spPr>
          <a:xfrm>
            <a:off x="9686318" y="4207156"/>
            <a:ext cx="512480" cy="63823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tr-TR"/>
          </a:p>
        </p:txBody>
      </p:sp>
    </p:spTree>
    <p:extLst>
      <p:ext uri="{BB962C8B-B14F-4D97-AF65-F5344CB8AC3E}">
        <p14:creationId xmlns:p14="http://schemas.microsoft.com/office/powerpoint/2010/main" val="36363281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ARDUINO UNO – ETHERNET SHİELD</a:t>
            </a:r>
            <a:endParaRPr lang="tr-TR" dirty="0"/>
          </a:p>
        </p:txBody>
      </p:sp>
      <p:pic>
        <p:nvPicPr>
          <p:cNvPr id="5122" name="Picture 2" descr="WhatsApp Image 2019-05-30 at 1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24011" y="1915102"/>
            <a:ext cx="6154229" cy="4695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32982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STEP MOTOR MODULÜ( SOLENOİD MODULÜ)</a:t>
            </a:r>
          </a:p>
        </p:txBody>
      </p:sp>
      <p:pic>
        <p:nvPicPr>
          <p:cNvPr id="7" name="İçerik Yer Tutucusu 6"/>
          <p:cNvPicPr>
            <a:picLocks noGrp="1" noChangeAspect="1"/>
          </p:cNvPicPr>
          <p:nvPr>
            <p:ph sz="quarter" idx="4"/>
          </p:nvPr>
        </p:nvPicPr>
        <p:blipFill>
          <a:blip r:embed="rId2">
            <a:extLst>
              <a:ext uri="{28A0092B-C50C-407E-A947-70E740481C1C}">
                <a14:useLocalDpi xmlns:a14="http://schemas.microsoft.com/office/drawing/2010/main" val="0"/>
              </a:ext>
            </a:extLst>
          </a:blip>
          <a:stretch>
            <a:fillRect/>
          </a:stretch>
        </p:blipFill>
        <p:spPr>
          <a:xfrm>
            <a:off x="596082" y="2093976"/>
            <a:ext cx="6130494" cy="3579376"/>
          </a:xfrm>
        </p:spPr>
      </p:pic>
      <p:sp>
        <p:nvSpPr>
          <p:cNvPr id="8" name="Metin kutusu 7"/>
          <p:cNvSpPr txBox="1"/>
          <p:nvPr/>
        </p:nvSpPr>
        <p:spPr>
          <a:xfrm>
            <a:off x="7265324" y="2211185"/>
            <a:ext cx="4272741" cy="3970318"/>
          </a:xfrm>
          <a:prstGeom prst="rect">
            <a:avLst/>
          </a:prstGeom>
          <a:noFill/>
        </p:spPr>
        <p:txBody>
          <a:bodyPr wrap="square" rtlCol="0">
            <a:spAutoFit/>
          </a:bodyPr>
          <a:lstStyle/>
          <a:p>
            <a:r>
              <a:rPr lang="tr-TR" dirty="0" smtClean="0"/>
              <a:t>* Mavi </a:t>
            </a:r>
            <a:r>
              <a:rPr lang="tr-TR" dirty="0"/>
              <a:t>işaretlenen kısım 12V </a:t>
            </a:r>
            <a:r>
              <a:rPr lang="tr-TR" dirty="0" err="1"/>
              <a:t>Adapterden</a:t>
            </a:r>
            <a:r>
              <a:rPr lang="tr-TR" dirty="0"/>
              <a:t> enerji alımını gerçekleştirmek amacıyla oluşturulmuştur. </a:t>
            </a:r>
            <a:r>
              <a:rPr lang="tr-TR" u="sng" dirty="0" err="1"/>
              <a:t>Arduino</a:t>
            </a:r>
            <a:r>
              <a:rPr lang="tr-TR" u="sng" dirty="0"/>
              <a:t> 12V enerji sağlayamadığından</a:t>
            </a:r>
            <a:r>
              <a:rPr lang="tr-TR" dirty="0"/>
              <a:t> dolayı ek bir enerji gereksinimine ihtiyaç duyulmuştur. Böylece </a:t>
            </a:r>
            <a:r>
              <a:rPr lang="tr-TR" dirty="0" err="1"/>
              <a:t>soleniod</a:t>
            </a:r>
            <a:r>
              <a:rPr lang="tr-TR" dirty="0"/>
              <a:t> kapı kilidi hareket kabiliyetine sahip olmuştur. </a:t>
            </a:r>
            <a:endParaRPr lang="tr-TR" dirty="0" smtClean="0"/>
          </a:p>
          <a:p>
            <a:r>
              <a:rPr lang="tr-TR" dirty="0" smtClean="0"/>
              <a:t>* Kırmızı </a:t>
            </a:r>
            <a:r>
              <a:rPr lang="tr-TR" dirty="0"/>
              <a:t>işaretli alan DC motor sürücüsü, gelen enerjiyi </a:t>
            </a:r>
            <a:r>
              <a:rPr lang="tr-TR" dirty="0" err="1"/>
              <a:t>solenoide</a:t>
            </a:r>
            <a:r>
              <a:rPr lang="tr-TR" dirty="0"/>
              <a:t> iletir aynı zamanda </a:t>
            </a:r>
            <a:r>
              <a:rPr lang="tr-TR" dirty="0" err="1"/>
              <a:t>Arduino</a:t>
            </a:r>
            <a:r>
              <a:rPr lang="tr-TR" dirty="0"/>
              <a:t> ile bağlantısını gerçekleştirir. </a:t>
            </a:r>
            <a:r>
              <a:rPr lang="tr-TR" dirty="0" err="1"/>
              <a:t>Solenoid’e</a:t>
            </a:r>
            <a:r>
              <a:rPr lang="tr-TR" dirty="0"/>
              <a:t> ait yönlendirme uçları DC motor sürücünün terminallerine bağlanmıştır. </a:t>
            </a:r>
          </a:p>
        </p:txBody>
      </p:sp>
    </p:spTree>
    <p:extLst>
      <p:ext uri="{BB962C8B-B14F-4D97-AF65-F5344CB8AC3E}">
        <p14:creationId xmlns:p14="http://schemas.microsoft.com/office/powerpoint/2010/main" val="4038252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Projenin Amacı</a:t>
            </a:r>
            <a:endParaRPr lang="tr-TR" dirty="0"/>
          </a:p>
        </p:txBody>
      </p:sp>
      <p:sp>
        <p:nvSpPr>
          <p:cNvPr id="3" name="İçerik Yer Tutucusu 2"/>
          <p:cNvSpPr>
            <a:spLocks noGrp="1"/>
          </p:cNvSpPr>
          <p:nvPr>
            <p:ph idx="1"/>
          </p:nvPr>
        </p:nvSpPr>
        <p:spPr/>
        <p:txBody>
          <a:bodyPr>
            <a:normAutofit/>
          </a:bodyPr>
          <a:lstStyle/>
          <a:p>
            <a:r>
              <a:rPr lang="tr-TR" dirty="0"/>
              <a:t>Bu tez çalışmasında, güvenlik amacıyla </a:t>
            </a:r>
            <a:r>
              <a:rPr lang="tr-TR" u="sng" dirty="0"/>
              <a:t>otomatik bir kontrol noktası sistemi </a:t>
            </a:r>
            <a:r>
              <a:rPr lang="tr-TR" dirty="0"/>
              <a:t>tasarlanmıştır. </a:t>
            </a:r>
            <a:endParaRPr lang="tr-TR" dirty="0" smtClean="0"/>
          </a:p>
          <a:p>
            <a:r>
              <a:rPr lang="tr-TR" dirty="0" smtClean="0"/>
              <a:t>Bu </a:t>
            </a:r>
            <a:r>
              <a:rPr lang="tr-TR" dirty="0"/>
              <a:t>sistem kullanıcı yetkilendirmek, sisteme yetkilendirilmiş kullanıcı sayısını bildirmek, yetkiyle giriş yapılmasını sağlamak, Web üzerindeki bir veri tabanına kayıt işlemini gerçekleştirmek ve takip edilmesini sağlamak amacıyla tasarlanmıştır. Yetkilendirilmiş kullanıcı, kartını okuttuğunda </a:t>
            </a:r>
            <a:r>
              <a:rPr lang="tr-TR" dirty="0" err="1"/>
              <a:t>Arduino</a:t>
            </a:r>
            <a:r>
              <a:rPr lang="tr-TR" dirty="0"/>
              <a:t>, </a:t>
            </a:r>
            <a:r>
              <a:rPr lang="tr-TR" dirty="0" err="1"/>
              <a:t>Solenoid</a:t>
            </a:r>
            <a:r>
              <a:rPr lang="tr-TR" dirty="0"/>
              <a:t> kapı kilidine sinyal göndererek kontrol noktasının açılmasını sağlamaktadır. Master kart sahibi okul kartı, işyeri kartı, anahtarlık veya kart </a:t>
            </a:r>
            <a:r>
              <a:rPr lang="tr-TR" dirty="0" err="1"/>
              <a:t>tagleri</a:t>
            </a:r>
            <a:r>
              <a:rPr lang="tr-TR" dirty="0"/>
              <a:t> gibi NFC özelliğine sahip parçaları yetkilendirip sisteme alabilir veya kartı tekrar okutarak sistemden çıkarabilir. </a:t>
            </a:r>
            <a:endParaRPr lang="tr-TR" dirty="0" smtClean="0"/>
          </a:p>
          <a:p>
            <a:r>
              <a:rPr lang="tr-TR" dirty="0" smtClean="0"/>
              <a:t>Yapılan </a:t>
            </a:r>
            <a:r>
              <a:rPr lang="tr-TR" dirty="0"/>
              <a:t>simülasyonlarda başarılı olduğu görülen bu sistem, her türlü kontrol güvenlik noktalarında kullanılabilecektir. </a:t>
            </a:r>
          </a:p>
          <a:p>
            <a:endParaRPr lang="tr-TR" dirty="0"/>
          </a:p>
        </p:txBody>
      </p:sp>
    </p:spTree>
    <p:extLst>
      <p:ext uri="{BB962C8B-B14F-4D97-AF65-F5344CB8AC3E}">
        <p14:creationId xmlns:p14="http://schemas.microsoft.com/office/powerpoint/2010/main" val="20553895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BAĞLANTI PİNLERİ</a:t>
            </a:r>
            <a:endParaRPr lang="tr-TR" dirty="0"/>
          </a:p>
        </p:txBody>
      </p:sp>
      <p:sp>
        <p:nvSpPr>
          <p:cNvPr id="3" name="Metin Yer Tutucusu 2"/>
          <p:cNvSpPr>
            <a:spLocks noGrp="1"/>
          </p:cNvSpPr>
          <p:nvPr>
            <p:ph type="body" idx="1"/>
          </p:nvPr>
        </p:nvSpPr>
        <p:spPr/>
        <p:txBody>
          <a:bodyPr/>
          <a:lstStyle/>
          <a:p>
            <a:r>
              <a:rPr lang="tr-TR" dirty="0" smtClean="0"/>
              <a:t>SOLENOİD</a:t>
            </a:r>
            <a:endParaRPr lang="tr-TR" dirty="0"/>
          </a:p>
        </p:txBody>
      </p:sp>
      <p:pic>
        <p:nvPicPr>
          <p:cNvPr id="7" name="İçerik Yer Tutucusu 6"/>
          <p:cNvPicPr>
            <a:picLocks noGrp="1" noChangeAspect="1"/>
          </p:cNvPicPr>
          <p:nvPr>
            <p:ph sz="half" idx="2"/>
          </p:nvPr>
        </p:nvPicPr>
        <p:blipFill>
          <a:blip r:embed="rId2"/>
          <a:stretch>
            <a:fillRect/>
          </a:stretch>
        </p:blipFill>
        <p:spPr>
          <a:xfrm>
            <a:off x="933797" y="2952807"/>
            <a:ext cx="4383166" cy="2875411"/>
          </a:xfrm>
          <a:prstGeom prst="rect">
            <a:avLst/>
          </a:prstGeom>
        </p:spPr>
      </p:pic>
      <p:sp>
        <p:nvSpPr>
          <p:cNvPr id="5" name="Metin Yer Tutucusu 4"/>
          <p:cNvSpPr>
            <a:spLocks noGrp="1"/>
          </p:cNvSpPr>
          <p:nvPr>
            <p:ph type="body" sz="quarter" idx="3"/>
          </p:nvPr>
        </p:nvSpPr>
        <p:spPr/>
        <p:txBody>
          <a:bodyPr/>
          <a:lstStyle/>
          <a:p>
            <a:r>
              <a:rPr lang="tr-TR" dirty="0" smtClean="0"/>
              <a:t>RFID</a:t>
            </a:r>
            <a:endParaRPr lang="tr-TR" dirty="0"/>
          </a:p>
        </p:txBody>
      </p:sp>
      <p:pic>
        <p:nvPicPr>
          <p:cNvPr id="8" name="İçerik Yer Tutucusu 7"/>
          <p:cNvPicPr>
            <a:picLocks noGrp="1" noChangeAspect="1"/>
          </p:cNvPicPr>
          <p:nvPr>
            <p:ph sz="quarter" idx="4"/>
          </p:nvPr>
        </p:nvPicPr>
        <p:blipFill>
          <a:blip r:embed="rId3"/>
          <a:stretch>
            <a:fillRect/>
          </a:stretch>
        </p:blipFill>
        <p:spPr>
          <a:xfrm>
            <a:off x="6455371" y="2950657"/>
            <a:ext cx="4572396" cy="2877561"/>
          </a:xfrm>
          <a:prstGeom prst="rect">
            <a:avLst/>
          </a:prstGeom>
        </p:spPr>
      </p:pic>
    </p:spTree>
    <p:extLst>
      <p:ext uri="{BB962C8B-B14F-4D97-AF65-F5344CB8AC3E}">
        <p14:creationId xmlns:p14="http://schemas.microsoft.com/office/powerpoint/2010/main" val="3040875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YAZILIM BİLEŞENLERİ</a:t>
            </a:r>
            <a:endParaRPr lang="tr-TR" dirty="0"/>
          </a:p>
        </p:txBody>
      </p:sp>
      <p:sp>
        <p:nvSpPr>
          <p:cNvPr id="3" name="İçerik Yer Tutucusu 2"/>
          <p:cNvSpPr>
            <a:spLocks noGrp="1"/>
          </p:cNvSpPr>
          <p:nvPr>
            <p:ph idx="1"/>
          </p:nvPr>
        </p:nvSpPr>
        <p:spPr>
          <a:xfrm>
            <a:off x="6001789" y="2121408"/>
            <a:ext cx="5104015" cy="4050792"/>
          </a:xfrm>
        </p:spPr>
        <p:txBody>
          <a:bodyPr/>
          <a:lstStyle/>
          <a:p>
            <a:r>
              <a:rPr lang="tr-TR" dirty="0"/>
              <a:t>Tüm </a:t>
            </a:r>
            <a:r>
              <a:rPr lang="tr-TR" dirty="0" err="1"/>
              <a:t>Arduino</a:t>
            </a:r>
            <a:r>
              <a:rPr lang="tr-TR" dirty="0"/>
              <a:t> programları "</a:t>
            </a:r>
            <a:r>
              <a:rPr lang="tr-TR" dirty="0" err="1"/>
              <a:t>setup</a:t>
            </a:r>
            <a:r>
              <a:rPr lang="tr-TR" dirty="0"/>
              <a:t>" ve "</a:t>
            </a:r>
            <a:r>
              <a:rPr lang="tr-TR" dirty="0" err="1"/>
              <a:t>loop</a:t>
            </a:r>
            <a:r>
              <a:rPr lang="tr-TR" dirty="0"/>
              <a:t>" isimli iki metottan oluşurlar. "</a:t>
            </a:r>
            <a:r>
              <a:rPr lang="tr-TR" u="sng" dirty="0" err="1"/>
              <a:t>Setup</a:t>
            </a:r>
            <a:r>
              <a:rPr lang="tr-TR" u="sng" dirty="0"/>
              <a:t>", </a:t>
            </a:r>
            <a:r>
              <a:rPr lang="tr-TR" dirty="0"/>
              <a:t>program ilk çalıştığında main metodu gibi </a:t>
            </a:r>
            <a:r>
              <a:rPr lang="tr-TR" u="sng" dirty="0"/>
              <a:t>bir sefere mahsus çalışır</a:t>
            </a:r>
            <a:r>
              <a:rPr lang="tr-TR" dirty="0"/>
              <a:t>. "</a:t>
            </a:r>
            <a:r>
              <a:rPr lang="tr-TR" u="sng" dirty="0" err="1"/>
              <a:t>Loop</a:t>
            </a:r>
            <a:r>
              <a:rPr lang="tr-TR" u="sng" dirty="0"/>
              <a:t>" ise sonsuz döngü gibi sürekli </a:t>
            </a:r>
            <a:r>
              <a:rPr lang="tr-TR" dirty="0"/>
              <a:t>çalışan bir metottur</a:t>
            </a:r>
            <a:r>
              <a:rPr lang="tr-TR" dirty="0" smtClean="0"/>
              <a:t>.</a:t>
            </a:r>
          </a:p>
          <a:p>
            <a:r>
              <a:rPr lang="tr-TR" dirty="0"/>
              <a:t>Sunucu bilgisayar yazılımları, gelen </a:t>
            </a:r>
            <a:r>
              <a:rPr lang="tr-TR" dirty="0" err="1"/>
              <a:t>remote</a:t>
            </a:r>
            <a:r>
              <a:rPr lang="tr-TR" dirty="0"/>
              <a:t> </a:t>
            </a:r>
            <a:r>
              <a:rPr lang="tr-TR" dirty="0" err="1"/>
              <a:t>frame</a:t>
            </a:r>
            <a:r>
              <a:rPr lang="tr-TR" dirty="0"/>
              <a:t> ya da data </a:t>
            </a:r>
            <a:r>
              <a:rPr lang="tr-TR" dirty="0" err="1"/>
              <a:t>frame</a:t>
            </a:r>
            <a:r>
              <a:rPr lang="tr-TR" dirty="0"/>
              <a:t> paketini alır, gerekli işlemleri yapar, </a:t>
            </a:r>
            <a:r>
              <a:rPr lang="tr-TR" u="sng" dirty="0"/>
              <a:t>eğer cevap olarak gönderilecek data </a:t>
            </a:r>
            <a:r>
              <a:rPr lang="tr-TR" u="sng" dirty="0" err="1"/>
              <a:t>frame</a:t>
            </a:r>
            <a:r>
              <a:rPr lang="tr-TR" u="sng" dirty="0"/>
              <a:t> paketi varsa</a:t>
            </a:r>
            <a:r>
              <a:rPr lang="tr-TR" dirty="0"/>
              <a:t> hazırlar ve gönderir. Modüllerde bulunan yazılımın akış diyagramı </a:t>
            </a:r>
            <a:r>
              <a:rPr lang="tr-TR" dirty="0" smtClean="0"/>
              <a:t>soldadır.</a:t>
            </a:r>
            <a:endParaRPr lang="tr-TR" dirty="0"/>
          </a:p>
          <a:p>
            <a:endParaRPr lang="tr-TR" dirty="0"/>
          </a:p>
        </p:txBody>
      </p:sp>
      <p:pic>
        <p:nvPicPr>
          <p:cNvPr id="5" name="Resim 4"/>
          <p:cNvPicPr/>
          <p:nvPr/>
        </p:nvPicPr>
        <p:blipFill>
          <a:blip r:embed="rId2"/>
          <a:stretch>
            <a:fillRect/>
          </a:stretch>
        </p:blipFill>
        <p:spPr>
          <a:xfrm>
            <a:off x="1069848" y="2093976"/>
            <a:ext cx="4383301" cy="4078224"/>
          </a:xfrm>
          <a:prstGeom prst="rect">
            <a:avLst/>
          </a:prstGeom>
        </p:spPr>
      </p:pic>
    </p:spTree>
    <p:extLst>
      <p:ext uri="{BB962C8B-B14F-4D97-AF65-F5344CB8AC3E}">
        <p14:creationId xmlns:p14="http://schemas.microsoft.com/office/powerpoint/2010/main" val="30982671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descr="C:\Users\KET\AppData\Local\Microsoft\Windows\INetCache\Content.Word\A.JPEG"/>
          <p:cNvPicPr/>
          <p:nvPr/>
        </p:nvPicPr>
        <p:blipFill>
          <a:blip r:embed="rId2">
            <a:extLst>
              <a:ext uri="{28A0092B-C50C-407E-A947-70E740481C1C}">
                <a14:useLocalDpi xmlns:a14="http://schemas.microsoft.com/office/drawing/2010/main" val="0"/>
              </a:ext>
            </a:extLst>
          </a:blip>
          <a:srcRect/>
          <a:stretch>
            <a:fillRect/>
          </a:stretch>
        </p:blipFill>
        <p:spPr bwMode="auto">
          <a:xfrm>
            <a:off x="936625" y="2045277"/>
            <a:ext cx="10202430" cy="1662200"/>
          </a:xfrm>
          <a:prstGeom prst="rect">
            <a:avLst/>
          </a:prstGeom>
          <a:noFill/>
          <a:ln>
            <a:noFill/>
          </a:ln>
        </p:spPr>
      </p:pic>
    </p:spTree>
    <p:extLst>
      <p:ext uri="{BB962C8B-B14F-4D97-AF65-F5344CB8AC3E}">
        <p14:creationId xmlns:p14="http://schemas.microsoft.com/office/powerpoint/2010/main" val="18401259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4372" y="337272"/>
            <a:ext cx="10118552" cy="5944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52551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9712" y="1120255"/>
            <a:ext cx="8310263" cy="3667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368320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567" y="621492"/>
            <a:ext cx="8841567" cy="5585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17340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619" y="832861"/>
            <a:ext cx="10202883" cy="4853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161799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0255" y="1102044"/>
            <a:ext cx="8306377" cy="410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Metin kutusu 1"/>
          <p:cNvSpPr txBox="1"/>
          <p:nvPr/>
        </p:nvSpPr>
        <p:spPr>
          <a:xfrm>
            <a:off x="1366461" y="5536276"/>
            <a:ext cx="8542310" cy="369332"/>
          </a:xfrm>
          <a:prstGeom prst="rect">
            <a:avLst/>
          </a:prstGeom>
          <a:noFill/>
        </p:spPr>
        <p:txBody>
          <a:bodyPr wrap="square" rtlCol="0">
            <a:spAutoFit/>
          </a:bodyPr>
          <a:lstStyle/>
          <a:p>
            <a:r>
              <a:rPr lang="tr-TR" dirty="0" err="1" smtClean="0"/>
              <a:t>Setup</a:t>
            </a:r>
            <a:r>
              <a:rPr lang="tr-TR" dirty="0" smtClean="0"/>
              <a:t> fonksiyon sonu</a:t>
            </a:r>
            <a:endParaRPr lang="tr-TR" dirty="0"/>
          </a:p>
        </p:txBody>
      </p:sp>
    </p:spTree>
    <p:extLst>
      <p:ext uri="{BB962C8B-B14F-4D97-AF65-F5344CB8AC3E}">
        <p14:creationId xmlns:p14="http://schemas.microsoft.com/office/powerpoint/2010/main" val="22183899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5047" y="669780"/>
            <a:ext cx="8889855" cy="5182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554893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4077" y="935788"/>
            <a:ext cx="9769612" cy="4799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355368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Projenin Önemi </a:t>
            </a:r>
            <a:endParaRPr lang="tr-TR" dirty="0"/>
          </a:p>
        </p:txBody>
      </p:sp>
      <p:sp>
        <p:nvSpPr>
          <p:cNvPr id="3" name="İçerik Yer Tutucusu 2"/>
          <p:cNvSpPr>
            <a:spLocks noGrp="1"/>
          </p:cNvSpPr>
          <p:nvPr>
            <p:ph idx="1"/>
          </p:nvPr>
        </p:nvSpPr>
        <p:spPr/>
        <p:txBody>
          <a:bodyPr/>
          <a:lstStyle/>
          <a:p>
            <a:r>
              <a:rPr lang="tr-TR" dirty="0" smtClean="0"/>
              <a:t>Master kart sahibi kullanıcı </a:t>
            </a:r>
            <a:r>
              <a:rPr lang="tr-TR" u="sng" dirty="0" smtClean="0"/>
              <a:t>herhangi bir kartı </a:t>
            </a:r>
            <a:r>
              <a:rPr lang="tr-TR" dirty="0" smtClean="0"/>
              <a:t>yetkilendirip yetki dışı bırakabilir. Bu </a:t>
            </a:r>
            <a:r>
              <a:rPr lang="tr-TR" dirty="0"/>
              <a:t>özelliği ile RFID uygulamalarından ayrılan sistem </a:t>
            </a:r>
            <a:r>
              <a:rPr lang="tr-TR" u="sng" dirty="0"/>
              <a:t>Web üzerindeki herhangi bir veritabanından sinyal almak için kayıtlı olan </a:t>
            </a:r>
            <a:r>
              <a:rPr lang="tr-TR" u="sng" dirty="0" err="1"/>
              <a:t>UID’i</a:t>
            </a:r>
            <a:r>
              <a:rPr lang="tr-TR" u="sng" dirty="0"/>
              <a:t> kullanmadan </a:t>
            </a:r>
            <a:r>
              <a:rPr lang="tr-TR" dirty="0" err="1"/>
              <a:t>EEPROM’a</a:t>
            </a:r>
            <a:r>
              <a:rPr lang="tr-TR" dirty="0"/>
              <a:t> kaydedilen kart </a:t>
            </a:r>
            <a:r>
              <a:rPr lang="tr-TR" dirty="0" err="1"/>
              <a:t>UID’i</a:t>
            </a:r>
            <a:r>
              <a:rPr lang="tr-TR" dirty="0"/>
              <a:t> sayesinde her türlü NFC özelliği olan parçalar ile çok yönlü kullanım sağlamaktadır. </a:t>
            </a:r>
            <a:endParaRPr lang="tr-TR" dirty="0" smtClean="0"/>
          </a:p>
          <a:p>
            <a:r>
              <a:rPr lang="tr-TR" dirty="0" smtClean="0"/>
              <a:t>Böylece </a:t>
            </a:r>
            <a:r>
              <a:rPr lang="tr-TR" dirty="0"/>
              <a:t>önceden veri tabanına kaydedilmiş </a:t>
            </a:r>
            <a:r>
              <a:rPr lang="tr-TR" dirty="0" err="1"/>
              <a:t>UID’ler</a:t>
            </a:r>
            <a:r>
              <a:rPr lang="tr-TR" dirty="0"/>
              <a:t> arasında değil daha geniş bir çalışma yelpazesine sahiptir.</a:t>
            </a:r>
          </a:p>
        </p:txBody>
      </p:sp>
    </p:spTree>
    <p:extLst>
      <p:ext uri="{BB962C8B-B14F-4D97-AF65-F5344CB8AC3E}">
        <p14:creationId xmlns:p14="http://schemas.microsoft.com/office/powerpoint/2010/main" val="28828114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descr="C:\Users\KET\AppData\Local\Microsoft\Windows\INetCache\Content.Word\d.png"/>
          <p:cNvPicPr/>
          <p:nvPr/>
        </p:nvPicPr>
        <p:blipFill>
          <a:blip r:embed="rId2">
            <a:extLst>
              <a:ext uri="{28A0092B-C50C-407E-A947-70E740481C1C}">
                <a14:useLocalDpi xmlns:a14="http://schemas.microsoft.com/office/drawing/2010/main" val="0"/>
              </a:ext>
            </a:extLst>
          </a:blip>
          <a:srcRect/>
          <a:stretch>
            <a:fillRect/>
          </a:stretch>
        </p:blipFill>
        <p:spPr bwMode="auto">
          <a:xfrm>
            <a:off x="762750" y="586912"/>
            <a:ext cx="10027170" cy="1956783"/>
          </a:xfrm>
          <a:prstGeom prst="rect">
            <a:avLst/>
          </a:prstGeom>
          <a:noFill/>
          <a:ln>
            <a:noFill/>
          </a:ln>
        </p:spPr>
      </p:pic>
      <p:pic>
        <p:nvPicPr>
          <p:cNvPr id="3" name="Resim 2" descr="C:\Users\KET\AppData\Local\Microsoft\Windows\INetCache\Content.Word\e.png"/>
          <p:cNvPicPr/>
          <p:nvPr/>
        </p:nvPicPr>
        <p:blipFill>
          <a:blip r:embed="rId3">
            <a:extLst>
              <a:ext uri="{28A0092B-C50C-407E-A947-70E740481C1C}">
                <a14:useLocalDpi xmlns:a14="http://schemas.microsoft.com/office/drawing/2010/main" val="0"/>
              </a:ext>
            </a:extLst>
          </a:blip>
          <a:srcRect/>
          <a:stretch>
            <a:fillRect/>
          </a:stretch>
        </p:blipFill>
        <p:spPr bwMode="auto">
          <a:xfrm>
            <a:off x="762750" y="2543695"/>
            <a:ext cx="10027170" cy="3940232"/>
          </a:xfrm>
          <a:prstGeom prst="rect">
            <a:avLst/>
          </a:prstGeom>
          <a:noFill/>
          <a:ln>
            <a:noFill/>
          </a:ln>
        </p:spPr>
      </p:pic>
    </p:spTree>
    <p:extLst>
      <p:ext uri="{BB962C8B-B14F-4D97-AF65-F5344CB8AC3E}">
        <p14:creationId xmlns:p14="http://schemas.microsoft.com/office/powerpoint/2010/main" val="7594953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descr="C:\Users\KET\AppData\Local\Microsoft\Windows\INetCache\Content.Word\c.png"/>
          <p:cNvPicPr/>
          <p:nvPr/>
        </p:nvPicPr>
        <p:blipFill>
          <a:blip r:embed="rId2">
            <a:extLst>
              <a:ext uri="{28A0092B-C50C-407E-A947-70E740481C1C}">
                <a14:useLocalDpi xmlns:a14="http://schemas.microsoft.com/office/drawing/2010/main" val="0"/>
              </a:ext>
            </a:extLst>
          </a:blip>
          <a:srcRect/>
          <a:stretch>
            <a:fillRect/>
          </a:stretch>
        </p:blipFill>
        <p:spPr bwMode="auto">
          <a:xfrm>
            <a:off x="413615" y="231111"/>
            <a:ext cx="10891694" cy="6435696"/>
          </a:xfrm>
          <a:prstGeom prst="rect">
            <a:avLst/>
          </a:prstGeom>
          <a:noFill/>
          <a:ln>
            <a:noFill/>
          </a:ln>
        </p:spPr>
      </p:pic>
    </p:spTree>
    <p:extLst>
      <p:ext uri="{BB962C8B-B14F-4D97-AF65-F5344CB8AC3E}">
        <p14:creationId xmlns:p14="http://schemas.microsoft.com/office/powerpoint/2010/main" val="41555886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739" y="237518"/>
            <a:ext cx="9287279" cy="6511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88341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4249" y="703031"/>
            <a:ext cx="10451061" cy="2954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5" name="Picture 3" descr="j"/>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3254" y="3657600"/>
            <a:ext cx="10326636" cy="2061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375305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descr="C:\Users\KET\AppData\Local\Microsoft\Windows\INetCache\Content.Word\h.png"/>
          <p:cNvPicPr/>
          <p:nvPr/>
        </p:nvPicPr>
        <p:blipFill>
          <a:blip r:embed="rId2">
            <a:extLst>
              <a:ext uri="{28A0092B-C50C-407E-A947-70E740481C1C}">
                <a14:useLocalDpi xmlns:a14="http://schemas.microsoft.com/office/drawing/2010/main" val="0"/>
              </a:ext>
            </a:extLst>
          </a:blip>
          <a:srcRect/>
          <a:stretch>
            <a:fillRect/>
          </a:stretch>
        </p:blipFill>
        <p:spPr bwMode="auto">
          <a:xfrm>
            <a:off x="613120" y="404321"/>
            <a:ext cx="10359680" cy="2671388"/>
          </a:xfrm>
          <a:prstGeom prst="rect">
            <a:avLst/>
          </a:prstGeom>
          <a:noFill/>
          <a:ln>
            <a:noFill/>
          </a:ln>
        </p:spPr>
      </p:pic>
      <p:pic>
        <p:nvPicPr>
          <p:cNvPr id="19458" name="Picture 2" descr="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7870" y="2942705"/>
            <a:ext cx="9320530" cy="373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etin kutusu 3"/>
          <p:cNvSpPr txBox="1"/>
          <p:nvPr/>
        </p:nvSpPr>
        <p:spPr>
          <a:xfrm>
            <a:off x="10066713" y="864524"/>
            <a:ext cx="1812174" cy="4801314"/>
          </a:xfrm>
          <a:prstGeom prst="rect">
            <a:avLst/>
          </a:prstGeom>
          <a:noFill/>
        </p:spPr>
        <p:txBody>
          <a:bodyPr wrap="square" rtlCol="0">
            <a:spAutoFit/>
          </a:bodyPr>
          <a:lstStyle/>
          <a:p>
            <a:r>
              <a:rPr lang="tr-TR" dirty="0" err="1"/>
              <a:t>FindIDSLOT</a:t>
            </a:r>
            <a:r>
              <a:rPr lang="tr-TR" dirty="0"/>
              <a:t>()  ile kartın </a:t>
            </a:r>
            <a:r>
              <a:rPr lang="tr-TR" dirty="0" err="1"/>
              <a:t>slot</a:t>
            </a:r>
            <a:r>
              <a:rPr lang="tr-TR" dirty="0"/>
              <a:t> numarası geri döndürülür, </a:t>
            </a:r>
            <a:r>
              <a:rPr lang="tr-TR" dirty="0" err="1"/>
              <a:t>findID</a:t>
            </a:r>
            <a:r>
              <a:rPr lang="tr-TR" dirty="0"/>
              <a:t>() ile </a:t>
            </a:r>
            <a:r>
              <a:rPr lang="tr-TR" dirty="0" err="1"/>
              <a:t>EEPROM’daki</a:t>
            </a:r>
            <a:r>
              <a:rPr lang="tr-TR" dirty="0"/>
              <a:t> aranan kart bulundu mu bulunmadı mı kontrolü yapılmaktadır. Geri dönüş değerleri olarak birbirlerinden ayrılır. </a:t>
            </a:r>
          </a:p>
          <a:p>
            <a:endParaRPr lang="tr-TR" dirty="0"/>
          </a:p>
        </p:txBody>
      </p:sp>
    </p:spTree>
    <p:extLst>
      <p:ext uri="{BB962C8B-B14F-4D97-AF65-F5344CB8AC3E}">
        <p14:creationId xmlns:p14="http://schemas.microsoft.com/office/powerpoint/2010/main" val="19497788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descr="C:\Users\KET\AppData\Local\Microsoft\Windows\INetCache\Content.Word\1.png"/>
          <p:cNvPicPr/>
          <p:nvPr/>
        </p:nvPicPr>
        <p:blipFill>
          <a:blip r:embed="rId2">
            <a:extLst>
              <a:ext uri="{28A0092B-C50C-407E-A947-70E740481C1C}">
                <a14:useLocalDpi xmlns:a14="http://schemas.microsoft.com/office/drawing/2010/main" val="0"/>
              </a:ext>
            </a:extLst>
          </a:blip>
          <a:srcRect/>
          <a:stretch>
            <a:fillRect/>
          </a:stretch>
        </p:blipFill>
        <p:spPr bwMode="auto">
          <a:xfrm>
            <a:off x="1008957" y="1093961"/>
            <a:ext cx="9498330" cy="3744047"/>
          </a:xfrm>
          <a:prstGeom prst="rect">
            <a:avLst/>
          </a:prstGeom>
          <a:noFill/>
          <a:ln>
            <a:noFill/>
          </a:ln>
        </p:spPr>
      </p:pic>
    </p:spTree>
    <p:extLst>
      <p:ext uri="{BB962C8B-B14F-4D97-AF65-F5344CB8AC3E}">
        <p14:creationId xmlns:p14="http://schemas.microsoft.com/office/powerpoint/2010/main" val="3869093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descr="C:\Users\KET\AppData\Local\Microsoft\Windows\INetCache\Content.Word\2.png"/>
          <p:cNvPicPr/>
          <p:nvPr/>
        </p:nvPicPr>
        <p:blipFill>
          <a:blip r:embed="rId2">
            <a:extLst>
              <a:ext uri="{28A0092B-C50C-407E-A947-70E740481C1C}">
                <a14:useLocalDpi xmlns:a14="http://schemas.microsoft.com/office/drawing/2010/main" val="0"/>
              </a:ext>
            </a:extLst>
          </a:blip>
          <a:srcRect/>
          <a:stretch>
            <a:fillRect/>
          </a:stretch>
        </p:blipFill>
        <p:spPr bwMode="auto">
          <a:xfrm>
            <a:off x="664585" y="417367"/>
            <a:ext cx="9726324" cy="6149687"/>
          </a:xfrm>
          <a:prstGeom prst="rect">
            <a:avLst/>
          </a:prstGeom>
          <a:noFill/>
          <a:ln>
            <a:noFill/>
          </a:ln>
        </p:spPr>
      </p:pic>
    </p:spTree>
    <p:extLst>
      <p:ext uri="{BB962C8B-B14F-4D97-AF65-F5344CB8AC3E}">
        <p14:creationId xmlns:p14="http://schemas.microsoft.com/office/powerpoint/2010/main" val="41658594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368" y="353897"/>
            <a:ext cx="9802668" cy="6379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44141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descr="C:\Users\KET\AppData\Local\Microsoft\Windows\INetCache\Content.Word\4.png"/>
          <p:cNvPicPr/>
          <p:nvPr/>
        </p:nvPicPr>
        <p:blipFill>
          <a:blip r:embed="rId2">
            <a:extLst>
              <a:ext uri="{28A0092B-C50C-407E-A947-70E740481C1C}">
                <a14:useLocalDpi xmlns:a14="http://schemas.microsoft.com/office/drawing/2010/main" val="0"/>
              </a:ext>
            </a:extLst>
          </a:blip>
          <a:srcRect/>
          <a:stretch>
            <a:fillRect/>
          </a:stretch>
        </p:blipFill>
        <p:spPr bwMode="auto">
          <a:xfrm>
            <a:off x="959080" y="259022"/>
            <a:ext cx="9215697" cy="5958898"/>
          </a:xfrm>
          <a:prstGeom prst="rect">
            <a:avLst/>
          </a:prstGeom>
          <a:noFill/>
          <a:ln>
            <a:noFill/>
          </a:ln>
        </p:spPr>
      </p:pic>
    </p:spTree>
    <p:extLst>
      <p:ext uri="{BB962C8B-B14F-4D97-AF65-F5344CB8AC3E}">
        <p14:creationId xmlns:p14="http://schemas.microsoft.com/office/powerpoint/2010/main" val="11132080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pPr algn="ctr"/>
            <a:r>
              <a:rPr lang="tr-TR" dirty="0" smtClean="0"/>
              <a:t>teşekkürler</a:t>
            </a:r>
            <a:endParaRPr lang="tr-TR" dirty="0"/>
          </a:p>
        </p:txBody>
      </p:sp>
    </p:spTree>
    <p:extLst>
      <p:ext uri="{BB962C8B-B14F-4D97-AF65-F5344CB8AC3E}">
        <p14:creationId xmlns:p14="http://schemas.microsoft.com/office/powerpoint/2010/main" val="8238007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RFID </a:t>
            </a:r>
            <a:endParaRPr lang="tr-TR" dirty="0"/>
          </a:p>
        </p:txBody>
      </p:sp>
      <p:sp>
        <p:nvSpPr>
          <p:cNvPr id="3" name="İçerik Yer Tutucusu 2"/>
          <p:cNvSpPr>
            <a:spLocks noGrp="1"/>
          </p:cNvSpPr>
          <p:nvPr>
            <p:ph idx="1"/>
          </p:nvPr>
        </p:nvSpPr>
        <p:spPr/>
        <p:txBody>
          <a:bodyPr/>
          <a:lstStyle/>
          <a:p>
            <a:r>
              <a:rPr lang="tr-TR" dirty="0" err="1"/>
              <a:t>Radio</a:t>
            </a:r>
            <a:r>
              <a:rPr lang="tr-TR" dirty="0"/>
              <a:t> </a:t>
            </a:r>
            <a:r>
              <a:rPr lang="tr-TR" dirty="0" err="1"/>
              <a:t>Frequency</a:t>
            </a:r>
            <a:r>
              <a:rPr lang="tr-TR" dirty="0"/>
              <a:t> </a:t>
            </a:r>
            <a:r>
              <a:rPr lang="tr-TR" dirty="0" err="1"/>
              <a:t>İdentification</a:t>
            </a:r>
            <a:r>
              <a:rPr lang="tr-TR" dirty="0"/>
              <a:t> (RFID) teknolojisi günümüzde </a:t>
            </a:r>
            <a:r>
              <a:rPr lang="tr-TR" u="sng" dirty="0"/>
              <a:t>birçok alanda </a:t>
            </a:r>
            <a:r>
              <a:rPr lang="tr-TR" dirty="0"/>
              <a:t>kullanılmaktadır. Kullanıldıkları her alanda, </a:t>
            </a:r>
            <a:r>
              <a:rPr lang="tr-TR" u="sng" dirty="0"/>
              <a:t>daha önce kullanılan sistemlere göre büyük verimlilikler</a:t>
            </a:r>
            <a:r>
              <a:rPr lang="tr-TR" dirty="0"/>
              <a:t> göstermiştir. </a:t>
            </a:r>
            <a:endParaRPr lang="tr-TR" dirty="0" smtClean="0"/>
          </a:p>
          <a:p>
            <a:r>
              <a:rPr lang="tr-TR" dirty="0" smtClean="0"/>
              <a:t>RFID</a:t>
            </a:r>
            <a:r>
              <a:rPr lang="tr-TR" dirty="0"/>
              <a:t>, herhangi bir maddi nesneyi tanımlamanın güvenilir ve hızlı yollarından biridir. Günlük hayatımızda ulaşımda, lojistikte, stok takibinde, inşaat sektöründe, sağlık sektöründe, tarım ve hayvancılıkta, ürün takibinde, temassız ödemede, savunma sanayiinde ve daha birçok alanda kullanılmaktadır. </a:t>
            </a:r>
            <a:endParaRPr lang="tr-TR" dirty="0" smtClean="0"/>
          </a:p>
          <a:p>
            <a:r>
              <a:rPr lang="tr-TR" dirty="0" smtClean="0"/>
              <a:t>En </a:t>
            </a:r>
            <a:r>
              <a:rPr lang="tr-TR" dirty="0"/>
              <a:t>önemli avantajları </a:t>
            </a:r>
            <a:r>
              <a:rPr lang="tr-TR" u="sng" dirty="0"/>
              <a:t>kablosuz olarak okuyabilmeleri, barkoddan daha fazla bilgi içermeleri ve doğada daha sağlam ve görünmeyen teknolojilere dayanmalarıdır. </a:t>
            </a:r>
            <a:r>
              <a:rPr lang="tr-TR" dirty="0"/>
              <a:t>RFID etiketleri, diğer okuma teknolojilerinin barkod veya optik kart okuyucunun yararsız olduğu yerlerde, </a:t>
            </a:r>
            <a:r>
              <a:rPr lang="tr-TR" u="sng" dirty="0"/>
              <a:t>zorlayıcı ortamlarda </a:t>
            </a:r>
            <a:r>
              <a:rPr lang="tr-TR" dirty="0"/>
              <a:t>okuyabilir ve </a:t>
            </a:r>
            <a:r>
              <a:rPr lang="tr-TR" dirty="0" smtClean="0"/>
              <a:t>RFID teknolojisinin </a:t>
            </a:r>
            <a:r>
              <a:rPr lang="tr-TR" u="sng" dirty="0"/>
              <a:t>kullanım alanları</a:t>
            </a:r>
            <a:r>
              <a:rPr lang="tr-TR" u="sng" dirty="0" smtClean="0"/>
              <a:t> </a:t>
            </a:r>
            <a:r>
              <a:rPr lang="tr-TR" u="sng" dirty="0"/>
              <a:t>daha fazladır.</a:t>
            </a:r>
          </a:p>
          <a:p>
            <a:endParaRPr lang="tr-TR" dirty="0"/>
          </a:p>
        </p:txBody>
      </p:sp>
    </p:spTree>
    <p:extLst>
      <p:ext uri="{BB962C8B-B14F-4D97-AF65-F5344CB8AC3E}">
        <p14:creationId xmlns:p14="http://schemas.microsoft.com/office/powerpoint/2010/main" val="12680146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ARDUINO</a:t>
            </a:r>
            <a:endParaRPr lang="tr-TR" dirty="0"/>
          </a:p>
        </p:txBody>
      </p:sp>
      <p:sp>
        <p:nvSpPr>
          <p:cNvPr id="3" name="İçerik Yer Tutucusu 2"/>
          <p:cNvSpPr>
            <a:spLocks noGrp="1"/>
          </p:cNvSpPr>
          <p:nvPr>
            <p:ph idx="1"/>
          </p:nvPr>
        </p:nvSpPr>
        <p:spPr/>
        <p:txBody>
          <a:bodyPr/>
          <a:lstStyle/>
          <a:p>
            <a:r>
              <a:rPr lang="tr-TR" dirty="0" err="1"/>
              <a:t>Arduino</a:t>
            </a:r>
            <a:r>
              <a:rPr lang="tr-TR" dirty="0"/>
              <a:t>, kullanımı kolay, üst seviye mikroişlemci bilgisi gerektirmeyen, zengin kütüphane desteği olan, açık kaynak kodlu, çevresiyle etkileşime girebilen, uzun çalışma sürelerine dayanabilen, çok sayıda </a:t>
            </a:r>
            <a:r>
              <a:rPr lang="tr-TR" dirty="0" err="1"/>
              <a:t>sensör</a:t>
            </a:r>
            <a:r>
              <a:rPr lang="tr-TR" dirty="0"/>
              <a:t>, haberleşme sistemleri ile uyumlu çalışabilen ve belirli girdilere göre çıktılar üretebilen geliştirme kartlarıdır. </a:t>
            </a:r>
            <a:endParaRPr lang="tr-TR" dirty="0" smtClean="0"/>
          </a:p>
          <a:p>
            <a:r>
              <a:rPr lang="tr-TR" dirty="0" err="1" smtClean="0"/>
              <a:t>Arduino</a:t>
            </a:r>
            <a:r>
              <a:rPr lang="tr-TR" dirty="0"/>
              <a:t>, kullandığı çeşitli </a:t>
            </a:r>
            <a:r>
              <a:rPr lang="tr-TR" dirty="0" err="1"/>
              <a:t>sensör</a:t>
            </a:r>
            <a:r>
              <a:rPr lang="tr-TR" dirty="0"/>
              <a:t>, sürücü, RFID Reader gibi modüller ile haberleşmesi gerekmektedir. </a:t>
            </a:r>
            <a:endParaRPr lang="tr-TR" dirty="0" smtClean="0"/>
          </a:p>
          <a:p>
            <a:r>
              <a:rPr lang="tr-TR" u="sng" dirty="0" smtClean="0"/>
              <a:t>Seri </a:t>
            </a:r>
            <a:r>
              <a:rPr lang="tr-TR" u="sng" dirty="0"/>
              <a:t>haberleşme </a:t>
            </a:r>
            <a:r>
              <a:rPr lang="tr-TR" dirty="0"/>
              <a:t>için geçerli, standartlaşmış bazı </a:t>
            </a:r>
            <a:r>
              <a:rPr lang="tr-TR" u="sng" dirty="0"/>
              <a:t>senkron ve asenkron protokoller </a:t>
            </a:r>
            <a:r>
              <a:rPr lang="tr-TR" dirty="0"/>
              <a:t>vardır. </a:t>
            </a:r>
            <a:r>
              <a:rPr lang="tr-TR" u="sng" dirty="0"/>
              <a:t>Bunlar cihazların birbirleriyle veya bir ana kontrolcüyle </a:t>
            </a:r>
            <a:r>
              <a:rPr lang="tr-TR" dirty="0"/>
              <a:t>haberleşmesini sağlar. </a:t>
            </a:r>
          </a:p>
          <a:p>
            <a:endParaRPr lang="tr-TR" dirty="0"/>
          </a:p>
        </p:txBody>
      </p:sp>
    </p:spTree>
    <p:extLst>
      <p:ext uri="{BB962C8B-B14F-4D97-AF65-F5344CB8AC3E}">
        <p14:creationId xmlns:p14="http://schemas.microsoft.com/office/powerpoint/2010/main" val="33235746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Senkron/asenkron haberleşme</a:t>
            </a:r>
            <a:endParaRPr lang="tr-TR" dirty="0"/>
          </a:p>
        </p:txBody>
      </p:sp>
      <p:sp>
        <p:nvSpPr>
          <p:cNvPr id="3" name="İçerik Yer Tutucusu 2"/>
          <p:cNvSpPr>
            <a:spLocks noGrp="1"/>
          </p:cNvSpPr>
          <p:nvPr>
            <p:ph idx="1"/>
          </p:nvPr>
        </p:nvSpPr>
        <p:spPr/>
        <p:txBody>
          <a:bodyPr/>
          <a:lstStyle/>
          <a:p>
            <a:r>
              <a:rPr lang="tr-TR" dirty="0"/>
              <a:t>Senkron haberleşme gerçekleştirilirken, </a:t>
            </a:r>
            <a:r>
              <a:rPr lang="tr-TR" u="sng" dirty="0"/>
              <a:t>gönderilen veri biti ve alınan veri biti birbirleriyle uyum</a:t>
            </a:r>
            <a:r>
              <a:rPr lang="tr-TR" dirty="0"/>
              <a:t> içerisinde olmalıdır. İletişimi gerçekleştirecek olan aygıtlar </a:t>
            </a:r>
            <a:r>
              <a:rPr lang="tr-TR" u="sng" dirty="0"/>
              <a:t>eş zamanlı olarak çalışmak zorunda</a:t>
            </a:r>
            <a:r>
              <a:rPr lang="tr-TR" dirty="0"/>
              <a:t>dır yani </a:t>
            </a:r>
            <a:r>
              <a:rPr lang="tr-TR" u="sng" dirty="0"/>
              <a:t>alıcı ve verici aynı saat (</a:t>
            </a:r>
            <a:r>
              <a:rPr lang="tr-TR" u="sng" dirty="0" err="1"/>
              <a:t>clock</a:t>
            </a:r>
            <a:r>
              <a:rPr lang="tr-TR" u="sng" dirty="0"/>
              <a:t>) </a:t>
            </a:r>
            <a:r>
              <a:rPr lang="tr-TR" dirty="0"/>
              <a:t>üzerinde olmalıdır. </a:t>
            </a:r>
            <a:endParaRPr lang="tr-TR" dirty="0" smtClean="0"/>
          </a:p>
          <a:p>
            <a:r>
              <a:rPr lang="tr-TR" dirty="0" smtClean="0"/>
              <a:t>Asenkron </a:t>
            </a:r>
            <a:r>
              <a:rPr lang="tr-TR" dirty="0"/>
              <a:t>haberleşme yapmak için belirli bir </a:t>
            </a:r>
            <a:r>
              <a:rPr lang="tr-TR" dirty="0" err="1"/>
              <a:t>clock’a</a:t>
            </a:r>
            <a:r>
              <a:rPr lang="tr-TR" dirty="0"/>
              <a:t> ihtiyaç duyulmaz. </a:t>
            </a:r>
            <a:r>
              <a:rPr lang="tr-TR" u="sng" dirty="0"/>
              <a:t>Veri herhangi bir anda </a:t>
            </a:r>
            <a:r>
              <a:rPr lang="tr-TR" dirty="0"/>
              <a:t>iletilebilir. Belirli standartlar kullanılarak gerçekleştirilir ve senkron haberleşmeye göre </a:t>
            </a:r>
            <a:r>
              <a:rPr lang="tr-TR" u="sng" dirty="0"/>
              <a:t>daha yavaş bir iletim </a:t>
            </a:r>
            <a:r>
              <a:rPr lang="tr-TR" dirty="0"/>
              <a:t>olur. </a:t>
            </a:r>
            <a:endParaRPr lang="tr-TR" dirty="0" smtClean="0"/>
          </a:p>
          <a:p>
            <a:r>
              <a:rPr lang="tr-TR" dirty="0"/>
              <a:t>Haberleşme protokolleri UART, USART, SPI ve I2C protokolleridir. Bu protokollerden </a:t>
            </a:r>
            <a:r>
              <a:rPr lang="tr-TR" u="sng" dirty="0"/>
              <a:t>UART asenkron haberleşme, SPI ve I2C protokolleri senkron haberleşme ve USART hem senkron hem asenkron haberleşme </a:t>
            </a:r>
            <a:r>
              <a:rPr lang="tr-TR" dirty="0"/>
              <a:t>gerçekleştirir. </a:t>
            </a:r>
          </a:p>
          <a:p>
            <a:r>
              <a:rPr lang="tr-TR" dirty="0" smtClean="0"/>
              <a:t>Oluşturulan sistemde SPI Protokolü kullanılmıştır.</a:t>
            </a:r>
            <a:endParaRPr lang="tr-TR" dirty="0"/>
          </a:p>
        </p:txBody>
      </p:sp>
    </p:spTree>
    <p:extLst>
      <p:ext uri="{BB962C8B-B14F-4D97-AF65-F5344CB8AC3E}">
        <p14:creationId xmlns:p14="http://schemas.microsoft.com/office/powerpoint/2010/main" val="12571572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SPI PROTOKOLÜ</a:t>
            </a:r>
            <a:endParaRPr lang="tr-TR" dirty="0"/>
          </a:p>
        </p:txBody>
      </p:sp>
      <p:sp>
        <p:nvSpPr>
          <p:cNvPr id="3" name="İçerik Yer Tutucusu 2"/>
          <p:cNvSpPr>
            <a:spLocks noGrp="1"/>
          </p:cNvSpPr>
          <p:nvPr>
            <p:ph idx="1"/>
          </p:nvPr>
        </p:nvSpPr>
        <p:spPr/>
        <p:txBody>
          <a:bodyPr/>
          <a:lstStyle/>
          <a:p>
            <a:r>
              <a:rPr lang="tr-TR" dirty="0"/>
              <a:t>SPI Protokolü (</a:t>
            </a:r>
            <a:r>
              <a:rPr lang="tr-TR" dirty="0" err="1"/>
              <a:t>Serial</a:t>
            </a:r>
            <a:r>
              <a:rPr lang="tr-TR" dirty="0"/>
              <a:t> </a:t>
            </a:r>
            <a:r>
              <a:rPr lang="tr-TR" dirty="0" err="1"/>
              <a:t>Peripheral</a:t>
            </a:r>
            <a:r>
              <a:rPr lang="tr-TR" dirty="0"/>
              <a:t> </a:t>
            </a:r>
            <a:r>
              <a:rPr lang="tr-TR" dirty="0" err="1"/>
              <a:t>Interface</a:t>
            </a:r>
            <a:r>
              <a:rPr lang="tr-TR" dirty="0"/>
              <a:t>) senkron haberleşme </a:t>
            </a:r>
            <a:r>
              <a:rPr lang="tr-TR" dirty="0" err="1"/>
              <a:t>protokülüdür</a:t>
            </a:r>
            <a:r>
              <a:rPr lang="tr-TR" u="sng" dirty="0"/>
              <a:t>. </a:t>
            </a:r>
            <a:endParaRPr lang="tr-TR" u="sng" dirty="0" smtClean="0"/>
          </a:p>
          <a:p>
            <a:r>
              <a:rPr lang="tr-TR" u="sng" dirty="0" err="1" smtClean="0"/>
              <a:t>Fully</a:t>
            </a:r>
            <a:r>
              <a:rPr lang="tr-TR" u="sng" dirty="0" smtClean="0"/>
              <a:t> </a:t>
            </a:r>
            <a:r>
              <a:rPr lang="tr-TR" u="sng" dirty="0" err="1"/>
              <a:t>duplex</a:t>
            </a:r>
            <a:r>
              <a:rPr lang="tr-TR" u="sng" dirty="0"/>
              <a:t> (eş zamanlı çift yönlü çalışabilen)</a:t>
            </a:r>
            <a:r>
              <a:rPr lang="tr-TR" dirty="0"/>
              <a:t> olarak çalışır. </a:t>
            </a:r>
            <a:endParaRPr lang="tr-TR" dirty="0" smtClean="0"/>
          </a:p>
          <a:p>
            <a:r>
              <a:rPr lang="tr-TR" dirty="0" smtClean="0"/>
              <a:t>Haberleşme </a:t>
            </a:r>
            <a:r>
              <a:rPr lang="tr-TR" dirty="0"/>
              <a:t>gerçekleştirilecek </a:t>
            </a:r>
            <a:r>
              <a:rPr lang="tr-TR" u="sng" dirty="0"/>
              <a:t>cihazlar arasında </a:t>
            </a:r>
            <a:r>
              <a:rPr lang="tr-TR" u="sng" dirty="0" err="1"/>
              <a:t>master-slave</a:t>
            </a:r>
            <a:r>
              <a:rPr lang="tr-TR" u="sng" dirty="0"/>
              <a:t> </a:t>
            </a:r>
            <a:r>
              <a:rPr lang="tr-TR" dirty="0"/>
              <a:t>ilişkisi vardır. Birden fazla </a:t>
            </a:r>
            <a:r>
              <a:rPr lang="tr-TR" dirty="0" err="1"/>
              <a:t>slave</a:t>
            </a:r>
            <a:r>
              <a:rPr lang="tr-TR" dirty="0"/>
              <a:t> cihazla haberleşme sağlanabilir. </a:t>
            </a:r>
            <a:endParaRPr lang="tr-TR" dirty="0" smtClean="0"/>
          </a:p>
          <a:p>
            <a:r>
              <a:rPr lang="tr-TR" dirty="0" smtClean="0"/>
              <a:t>Senkron </a:t>
            </a:r>
            <a:r>
              <a:rPr lang="tr-TR" dirty="0"/>
              <a:t>olarak çalıştığı için mutlaka bir </a:t>
            </a:r>
            <a:r>
              <a:rPr lang="tr-TR" dirty="0" err="1"/>
              <a:t>clock</a:t>
            </a:r>
            <a:r>
              <a:rPr lang="tr-TR" dirty="0"/>
              <a:t> sinyaline ihtiyaç duyulur. </a:t>
            </a:r>
            <a:endParaRPr lang="tr-TR" dirty="0" smtClean="0"/>
          </a:p>
          <a:p>
            <a:r>
              <a:rPr lang="tr-TR" u="sng" dirty="0" smtClean="0"/>
              <a:t>Kısa </a:t>
            </a:r>
            <a:r>
              <a:rPr lang="tr-TR" u="sng" dirty="0"/>
              <a:t>mesafeli </a:t>
            </a:r>
            <a:r>
              <a:rPr lang="tr-TR" dirty="0" smtClean="0"/>
              <a:t>iletimde kullanılır.</a:t>
            </a:r>
            <a:endParaRPr lang="tr-TR" dirty="0"/>
          </a:p>
        </p:txBody>
      </p:sp>
    </p:spTree>
    <p:extLst>
      <p:ext uri="{BB962C8B-B14F-4D97-AF65-F5344CB8AC3E}">
        <p14:creationId xmlns:p14="http://schemas.microsoft.com/office/powerpoint/2010/main" val="22826186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Full </a:t>
            </a:r>
            <a:r>
              <a:rPr lang="tr-TR" dirty="0" err="1" smtClean="0"/>
              <a:t>duplex</a:t>
            </a:r>
            <a:r>
              <a:rPr lang="tr-TR" dirty="0" smtClean="0"/>
              <a:t> (tam çift yönlü)</a:t>
            </a:r>
            <a:endParaRPr lang="tr-TR" dirty="0"/>
          </a:p>
        </p:txBody>
      </p:sp>
      <p:sp>
        <p:nvSpPr>
          <p:cNvPr id="3" name="İçerik Yer Tutucusu 2"/>
          <p:cNvSpPr>
            <a:spLocks noGrp="1"/>
          </p:cNvSpPr>
          <p:nvPr>
            <p:ph idx="1"/>
          </p:nvPr>
        </p:nvSpPr>
        <p:spPr/>
        <p:txBody>
          <a:bodyPr/>
          <a:lstStyle/>
          <a:p>
            <a:r>
              <a:rPr lang="tr-TR" dirty="0"/>
              <a:t>T</a:t>
            </a:r>
            <a:r>
              <a:rPr lang="tr-TR" dirty="0" smtClean="0"/>
              <a:t>am </a:t>
            </a:r>
            <a:r>
              <a:rPr lang="tr-TR" dirty="0"/>
              <a:t>çift yönlü iletimde bir kanal </a:t>
            </a:r>
            <a:r>
              <a:rPr lang="tr-TR" u="sng" dirty="0"/>
              <a:t>her iki yönde de aynı zamanda haberleşme </a:t>
            </a:r>
            <a:r>
              <a:rPr lang="tr-TR" dirty="0" smtClean="0"/>
              <a:t>sağlar.</a:t>
            </a:r>
          </a:p>
          <a:p>
            <a:endParaRPr lang="tr-TR" dirty="0"/>
          </a:p>
        </p:txBody>
      </p:sp>
      <p:pic>
        <p:nvPicPr>
          <p:cNvPr id="4" name="Resim 3" descr="6">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3296093" y="3312731"/>
            <a:ext cx="5401340" cy="2859469"/>
          </a:xfrm>
          <a:prstGeom prst="rect">
            <a:avLst/>
          </a:prstGeom>
          <a:noFill/>
          <a:ln>
            <a:noFill/>
          </a:ln>
        </p:spPr>
      </p:pic>
    </p:spTree>
    <p:extLst>
      <p:ext uri="{BB962C8B-B14F-4D97-AF65-F5344CB8AC3E}">
        <p14:creationId xmlns:p14="http://schemas.microsoft.com/office/powerpoint/2010/main" val="2844303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Spı</a:t>
            </a:r>
            <a:r>
              <a:rPr lang="tr-TR" dirty="0" smtClean="0"/>
              <a:t> protokolü neden kullanıldı?</a:t>
            </a:r>
            <a:endParaRPr lang="tr-TR" dirty="0"/>
          </a:p>
        </p:txBody>
      </p:sp>
      <p:sp>
        <p:nvSpPr>
          <p:cNvPr id="3" name="İçerik Yer Tutucusu 2"/>
          <p:cNvSpPr>
            <a:spLocks noGrp="1"/>
          </p:cNvSpPr>
          <p:nvPr>
            <p:ph idx="1"/>
          </p:nvPr>
        </p:nvSpPr>
        <p:spPr>
          <a:xfrm>
            <a:off x="644545" y="1844961"/>
            <a:ext cx="10838617" cy="4598369"/>
          </a:xfrm>
        </p:spPr>
        <p:txBody>
          <a:bodyPr/>
          <a:lstStyle/>
          <a:p>
            <a:r>
              <a:rPr lang="tr-TR" dirty="0"/>
              <a:t>Kullanılan sistemde </a:t>
            </a:r>
            <a:r>
              <a:rPr lang="tr-TR" dirty="0" err="1"/>
              <a:t>Arduino</a:t>
            </a:r>
            <a:r>
              <a:rPr lang="tr-TR" dirty="0"/>
              <a:t>, Ethernet </a:t>
            </a:r>
            <a:r>
              <a:rPr lang="tr-TR" dirty="0" err="1"/>
              <a:t>shield</a:t>
            </a:r>
            <a:r>
              <a:rPr lang="tr-TR" dirty="0"/>
              <a:t>, </a:t>
            </a:r>
            <a:r>
              <a:rPr lang="tr-TR" dirty="0" err="1"/>
              <a:t>buzzer</a:t>
            </a:r>
            <a:r>
              <a:rPr lang="tr-TR" dirty="0"/>
              <a:t>, motor sürücüsü, web sunucusu, </a:t>
            </a:r>
            <a:r>
              <a:rPr lang="tr-TR" dirty="0" err="1"/>
              <a:t>solenoid</a:t>
            </a:r>
            <a:r>
              <a:rPr lang="tr-TR" dirty="0"/>
              <a:t> kapı kilidi gibi bir çok elektronik elemanların </a:t>
            </a:r>
            <a:r>
              <a:rPr lang="tr-TR" u="sng" dirty="0"/>
              <a:t>birbirleriyle haberleşmesi için</a:t>
            </a:r>
            <a:r>
              <a:rPr lang="tr-TR" dirty="0"/>
              <a:t>, </a:t>
            </a:r>
            <a:r>
              <a:rPr lang="tr-TR" u="sng" dirty="0"/>
              <a:t>aynı anda hem yazma hem de okuma işlemi </a:t>
            </a:r>
            <a:r>
              <a:rPr lang="tr-TR" dirty="0"/>
              <a:t>yapabildiğinden SPI haberleşme protokolü kullanılmıştır. </a:t>
            </a:r>
            <a:endParaRPr lang="tr-TR" dirty="0" smtClean="0"/>
          </a:p>
          <a:p>
            <a:r>
              <a:rPr lang="tr-TR" dirty="0" smtClean="0"/>
              <a:t>SS </a:t>
            </a:r>
            <a:r>
              <a:rPr lang="tr-TR" dirty="0" err="1" smtClean="0"/>
              <a:t>Pini</a:t>
            </a:r>
            <a:r>
              <a:rPr lang="tr-TR" dirty="0" smtClean="0"/>
              <a:t> </a:t>
            </a:r>
            <a:r>
              <a:rPr lang="tr-TR" dirty="0" err="1" smtClean="0"/>
              <a:t>çoklanan</a:t>
            </a:r>
            <a:r>
              <a:rPr lang="tr-TR" dirty="0" smtClean="0"/>
              <a:t> </a:t>
            </a:r>
            <a:r>
              <a:rPr lang="tr-TR" dirty="0" err="1" smtClean="0"/>
              <a:t>slave</a:t>
            </a:r>
            <a:r>
              <a:rPr lang="tr-TR" dirty="0" smtClean="0"/>
              <a:t> cihazlardın her biri için kullanılır. (ss1,ss2..)</a:t>
            </a:r>
            <a:endParaRPr lang="tr-TR" dirty="0"/>
          </a:p>
          <a:p>
            <a:endParaRPr lang="tr-TR" dirty="0"/>
          </a:p>
        </p:txBody>
      </p:sp>
      <p:pic>
        <p:nvPicPr>
          <p:cNvPr id="1026" name="Picture 2" desc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9848" y="3773282"/>
            <a:ext cx="5414738" cy="1883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7765" y="3989200"/>
            <a:ext cx="3552218" cy="1451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726464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Yazı Tipi">
  <a:themeElements>
    <a:clrScheme name="Wood Type Yazı Tip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Yazı Tipi">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Yazı Tipi">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TM03090434[[fn=Tahta Yazı]]</Template>
  <TotalTime>305</TotalTime>
  <Words>1269</Words>
  <Application>Microsoft Office PowerPoint</Application>
  <PresentationFormat>Geniş ekran</PresentationFormat>
  <Paragraphs>82</Paragraphs>
  <Slides>39</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39</vt:i4>
      </vt:variant>
    </vt:vector>
  </HeadingPairs>
  <TitlesOfParts>
    <vt:vector size="44" baseType="lpstr">
      <vt:lpstr>Calibri</vt:lpstr>
      <vt:lpstr>Rockwell</vt:lpstr>
      <vt:lpstr>Rockwell Condensed</vt:lpstr>
      <vt:lpstr>Wingdings</vt:lpstr>
      <vt:lpstr>Wood Type Yazı Tipi</vt:lpstr>
      <vt:lpstr>Lisans Tezi sunumu RFID TEKNOLOJİSİ KULLANILARAK OLUŞTURULMUŞ WEB SERVER TABANLI SOLENOID KAPI KİLİDİ PROJESİ</vt:lpstr>
      <vt:lpstr>Projenin Amacı</vt:lpstr>
      <vt:lpstr>Projenin Önemi </vt:lpstr>
      <vt:lpstr>RFID </vt:lpstr>
      <vt:lpstr>ARDUINO</vt:lpstr>
      <vt:lpstr>Senkron/asenkron haberleşme</vt:lpstr>
      <vt:lpstr>SPI PROTOKOLÜ</vt:lpstr>
      <vt:lpstr>Full duplex (tam çift yönlü)</vt:lpstr>
      <vt:lpstr>Spı protokolü neden kullanıldı?</vt:lpstr>
      <vt:lpstr>PowerPoint Sunusu</vt:lpstr>
      <vt:lpstr>Neden proje bu şekilde kodlandı?</vt:lpstr>
      <vt:lpstr>Kullanılan Materyaller</vt:lpstr>
      <vt:lpstr>W5100 Ethernet shield</vt:lpstr>
      <vt:lpstr>NEDEN SOLENOID KİLİT?</vt:lpstr>
      <vt:lpstr>Araştırma bulguları</vt:lpstr>
      <vt:lpstr>GERÇEKLEŞTİRİLEN ÇALIŞMANIN TEMEL ŞEMASI</vt:lpstr>
      <vt:lpstr>TÜM BİLEŞENLER</vt:lpstr>
      <vt:lpstr>ARDUINO UNO – ETHERNET SHİELD</vt:lpstr>
      <vt:lpstr>STEP MOTOR MODULÜ( SOLENOİD MODULÜ)</vt:lpstr>
      <vt:lpstr>BAĞLANTI PİNLERİ</vt:lpstr>
      <vt:lpstr>YAZILIM BİLEŞENLERİ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teşekkürler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Staj 1</dc:title>
  <dc:creator>Kübra Elif Tozkoparan</dc:creator>
  <cp:lastModifiedBy>Kübra Elif Tozkoparan</cp:lastModifiedBy>
  <cp:revision>35</cp:revision>
  <dcterms:created xsi:type="dcterms:W3CDTF">2018-12-21T14:25:09Z</dcterms:created>
  <dcterms:modified xsi:type="dcterms:W3CDTF">2019-05-31T06:42:04Z</dcterms:modified>
</cp:coreProperties>
</file>